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96" r:id="rId3"/>
    <p:sldId id="348" r:id="rId4"/>
    <p:sldId id="258" r:id="rId5"/>
    <p:sldId id="259" r:id="rId6"/>
    <p:sldId id="297" r:id="rId7"/>
    <p:sldId id="291" r:id="rId8"/>
    <p:sldId id="263" r:id="rId9"/>
    <p:sldId id="262" r:id="rId10"/>
    <p:sldId id="292" r:id="rId11"/>
    <p:sldId id="344" r:id="rId12"/>
    <p:sldId id="265" r:id="rId13"/>
    <p:sldId id="299" r:id="rId14"/>
    <p:sldId id="300" r:id="rId15"/>
    <p:sldId id="301" r:id="rId16"/>
    <p:sldId id="302" r:id="rId17"/>
    <p:sldId id="343" r:id="rId18"/>
    <p:sldId id="303" r:id="rId19"/>
    <p:sldId id="272" r:id="rId20"/>
    <p:sldId id="345" r:id="rId21"/>
    <p:sldId id="273" r:id="rId22"/>
    <p:sldId id="270" r:id="rId23"/>
    <p:sldId id="274" r:id="rId24"/>
    <p:sldId id="307" r:id="rId25"/>
    <p:sldId id="321" r:id="rId26"/>
    <p:sldId id="310" r:id="rId27"/>
    <p:sldId id="341" r:id="rId28"/>
    <p:sldId id="342" r:id="rId29"/>
    <p:sldId id="331" r:id="rId30"/>
    <p:sldId id="334" r:id="rId31"/>
    <p:sldId id="340" r:id="rId32"/>
    <p:sldId id="315" r:id="rId33"/>
    <p:sldId id="277" r:id="rId34"/>
    <p:sldId id="279" r:id="rId35"/>
    <p:sldId id="284" r:id="rId36"/>
    <p:sldId id="318" r:id="rId37"/>
    <p:sldId id="288" r:id="rId38"/>
    <p:sldId id="349" r:id="rId39"/>
    <p:sldId id="347" r:id="rId40"/>
    <p:sldId id="319" r:id="rId41"/>
    <p:sldId id="346" r:id="rId42"/>
    <p:sldId id="295" r:id="rId43"/>
    <p:sldId id="290" r:id="rId44"/>
    <p:sldId id="350" r:id="rId45"/>
    <p:sldId id="32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076A"/>
    <a:srgbClr val="8ED973"/>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1DE55F-24FD-4088-8309-E3B57CCE5C4F}" v="225" dt="2024-04-17T19:36:55.830"/>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92683" autoAdjust="0"/>
  </p:normalViewPr>
  <p:slideViewPr>
    <p:cSldViewPr snapToGrid="0">
      <p:cViewPr varScale="1">
        <p:scale>
          <a:sx n="94" d="100"/>
          <a:sy n="94" d="100"/>
        </p:scale>
        <p:origin x="96" y="2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DA2B5-444E-4BA9-A364-0CC441061EB3}" type="datetimeFigureOut">
              <a:rPr lang="en-US" smtClean="0"/>
              <a:t>4/16/2024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A0B2C-99CF-478D-ACA7-1D3E8CC0FE79}" type="slidenum">
              <a:rPr lang="en-US" smtClean="0"/>
              <a:t>‹#›</a:t>
            </a:fld>
            <a:endParaRPr lang="en-US"/>
          </a:p>
        </p:txBody>
      </p:sp>
    </p:spTree>
    <p:extLst>
      <p:ext uri="{BB962C8B-B14F-4D97-AF65-F5344CB8AC3E}">
        <p14:creationId xmlns:p14="http://schemas.microsoft.com/office/powerpoint/2010/main" val="52632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comprehensive look at metadata and data publication best practices</a:t>
            </a:r>
          </a:p>
          <a:p>
            <a:r>
              <a:rPr lang="en-US" dirty="0"/>
              <a:t>Practice guidance and resources for data managers, publishers, and users</a:t>
            </a:r>
          </a:p>
          <a:p>
            <a:r>
              <a:rPr lang="en-US" dirty="0"/>
              <a:t>Opportunities for discussion and collaboration</a:t>
            </a:r>
          </a:p>
          <a:p>
            <a:endParaRPr lang="en-US" dirty="0"/>
          </a:p>
        </p:txBody>
      </p:sp>
      <p:sp>
        <p:nvSpPr>
          <p:cNvPr id="4" name="Slide Number Placeholder 3"/>
          <p:cNvSpPr>
            <a:spLocks noGrp="1"/>
          </p:cNvSpPr>
          <p:nvPr>
            <p:ph type="sldNum" sz="quarter" idx="5"/>
          </p:nvPr>
        </p:nvSpPr>
        <p:spPr/>
        <p:txBody>
          <a:bodyPr/>
          <a:lstStyle/>
          <a:p>
            <a:fld id="{65FA0B2C-99CF-478D-ACA7-1D3E8CC0FE79}" type="slidenum">
              <a:rPr lang="en-US" smtClean="0"/>
              <a:t>4</a:t>
            </a:fld>
            <a:endParaRPr lang="en-US"/>
          </a:p>
        </p:txBody>
      </p:sp>
    </p:spTree>
    <p:extLst>
      <p:ext uri="{BB962C8B-B14F-4D97-AF65-F5344CB8AC3E}">
        <p14:creationId xmlns:p14="http://schemas.microsoft.com/office/powerpoint/2010/main" val="4185920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 of standardized elements</a:t>
            </a:r>
          </a:p>
          <a:p>
            <a:r>
              <a:rPr lang="en-US" dirty="0"/>
              <a:t>Key to getting started is recognizing that datasets, regardless of their specific content, share common elements of metadata.</a:t>
            </a:r>
          </a:p>
        </p:txBody>
      </p:sp>
      <p:sp>
        <p:nvSpPr>
          <p:cNvPr id="4" name="Slide Number Placeholder 3"/>
          <p:cNvSpPr>
            <a:spLocks noGrp="1"/>
          </p:cNvSpPr>
          <p:nvPr>
            <p:ph type="sldNum" sz="quarter" idx="5"/>
          </p:nvPr>
        </p:nvSpPr>
        <p:spPr/>
        <p:txBody>
          <a:bodyPr/>
          <a:lstStyle/>
          <a:p>
            <a:fld id="{65FA0B2C-99CF-478D-ACA7-1D3E8CC0FE79}" type="slidenum">
              <a:rPr lang="en-US" smtClean="0"/>
              <a:t>23</a:t>
            </a:fld>
            <a:endParaRPr lang="en-US"/>
          </a:p>
        </p:txBody>
      </p:sp>
    </p:spTree>
    <p:extLst>
      <p:ext uri="{BB962C8B-B14F-4D97-AF65-F5344CB8AC3E}">
        <p14:creationId xmlns:p14="http://schemas.microsoft.com/office/powerpoint/2010/main" val="2983982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2A323-0B1B-E332-B4DB-1A348F127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4863E-EAA6-8F4D-9EB0-FD5A837322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361C-F137-6762-B6AA-2D04232F419D}"/>
              </a:ext>
            </a:extLst>
          </p:cNvPr>
          <p:cNvSpPr>
            <a:spLocks noGrp="1"/>
          </p:cNvSpPr>
          <p:nvPr>
            <p:ph type="body" idx="1"/>
          </p:nvPr>
        </p:nvSpPr>
        <p:spPr/>
        <p:txBody>
          <a:bodyPr/>
          <a:lstStyle/>
          <a:p>
            <a:r>
              <a:rPr lang="en-US" dirty="0"/>
              <a:t>Lists of standardized elements</a:t>
            </a:r>
          </a:p>
          <a:p>
            <a:r>
              <a:rPr lang="en-US" dirty="0"/>
              <a:t>1997</a:t>
            </a:r>
          </a:p>
          <a:p>
            <a:r>
              <a:rPr lang="en-US" dirty="0"/>
              <a:t>Ecological community</a:t>
            </a:r>
          </a:p>
        </p:txBody>
      </p:sp>
      <p:sp>
        <p:nvSpPr>
          <p:cNvPr id="4" name="Slide Number Placeholder 3">
            <a:extLst>
              <a:ext uri="{FF2B5EF4-FFF2-40B4-BE49-F238E27FC236}">
                <a16:creationId xmlns:a16="http://schemas.microsoft.com/office/drawing/2014/main" id="{736E8359-A269-B653-55B9-5A15BD3A1D8D}"/>
              </a:ext>
            </a:extLst>
          </p:cNvPr>
          <p:cNvSpPr>
            <a:spLocks noGrp="1"/>
          </p:cNvSpPr>
          <p:nvPr>
            <p:ph type="sldNum" sz="quarter" idx="5"/>
          </p:nvPr>
        </p:nvSpPr>
        <p:spPr/>
        <p:txBody>
          <a:bodyPr/>
          <a:lstStyle/>
          <a:p>
            <a:fld id="{65FA0B2C-99CF-478D-ACA7-1D3E8CC0FE79}" type="slidenum">
              <a:rPr lang="en-US" smtClean="0"/>
              <a:t>24</a:t>
            </a:fld>
            <a:endParaRPr lang="en-US"/>
          </a:p>
        </p:txBody>
      </p:sp>
    </p:spTree>
    <p:extLst>
      <p:ext uri="{BB962C8B-B14F-4D97-AF65-F5344CB8AC3E}">
        <p14:creationId xmlns:p14="http://schemas.microsoft.com/office/powerpoint/2010/main" val="3240436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FA0B2C-99CF-478D-ACA7-1D3E8CC0FE79}" type="slidenum">
              <a:rPr lang="en-US" smtClean="0"/>
              <a:t>30</a:t>
            </a:fld>
            <a:endParaRPr lang="en-US"/>
          </a:p>
        </p:txBody>
      </p:sp>
    </p:spTree>
    <p:extLst>
      <p:ext uri="{BB962C8B-B14F-4D97-AF65-F5344CB8AC3E}">
        <p14:creationId xmlns:p14="http://schemas.microsoft.com/office/powerpoint/2010/main" val="3080007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just publication, but we can focus on that here</a:t>
            </a:r>
          </a:p>
          <a:p>
            <a:r>
              <a:rPr lang="en-US" dirty="0"/>
              <a:t>Generally, for management, stewardship, and publication</a:t>
            </a:r>
          </a:p>
          <a:p>
            <a:r>
              <a:rPr lang="en-US" dirty="0"/>
              <a:t>Set of guidelines</a:t>
            </a:r>
          </a:p>
        </p:txBody>
      </p:sp>
      <p:sp>
        <p:nvSpPr>
          <p:cNvPr id="4" name="Slide Number Placeholder 3"/>
          <p:cNvSpPr>
            <a:spLocks noGrp="1"/>
          </p:cNvSpPr>
          <p:nvPr>
            <p:ph type="sldNum" sz="quarter" idx="5"/>
          </p:nvPr>
        </p:nvSpPr>
        <p:spPr/>
        <p:txBody>
          <a:bodyPr/>
          <a:lstStyle/>
          <a:p>
            <a:fld id="{65FA0B2C-99CF-478D-ACA7-1D3E8CC0FE79}" type="slidenum">
              <a:rPr lang="en-US" smtClean="0"/>
              <a:t>34</a:t>
            </a:fld>
            <a:endParaRPr lang="en-US"/>
          </a:p>
        </p:txBody>
      </p:sp>
    </p:spTree>
    <p:extLst>
      <p:ext uri="{BB962C8B-B14F-4D97-AF65-F5344CB8AC3E}">
        <p14:creationId xmlns:p14="http://schemas.microsoft.com/office/powerpoint/2010/main" val="2807514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4CFF-9BE1-BFCB-37CA-E3739638C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5E7501-8688-BE17-6B63-D112950F3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0A0C0A-14FD-AAA4-759A-AAAC493EC4D0}"/>
              </a:ext>
            </a:extLst>
          </p:cNvPr>
          <p:cNvSpPr>
            <a:spLocks noGrp="1"/>
          </p:cNvSpPr>
          <p:nvPr>
            <p:ph type="body" idx="1"/>
          </p:nvPr>
        </p:nvSpPr>
        <p:spPr/>
        <p:txBody>
          <a:bodyPr/>
          <a:lstStyle/>
          <a:p>
            <a:r>
              <a:rPr lang="en-US" dirty="0"/>
              <a:t>What kind of identifier to use? What open protocol to allow for access? Length of your title, abstracts, how many keywords</a:t>
            </a:r>
          </a:p>
        </p:txBody>
      </p:sp>
      <p:sp>
        <p:nvSpPr>
          <p:cNvPr id="4" name="Slide Number Placeholder 3">
            <a:extLst>
              <a:ext uri="{FF2B5EF4-FFF2-40B4-BE49-F238E27FC236}">
                <a16:creationId xmlns:a16="http://schemas.microsoft.com/office/drawing/2014/main" id="{BBFDE56F-5106-DF50-6D30-E76F32EBA509}"/>
              </a:ext>
            </a:extLst>
          </p:cNvPr>
          <p:cNvSpPr>
            <a:spLocks noGrp="1"/>
          </p:cNvSpPr>
          <p:nvPr>
            <p:ph type="sldNum" sz="quarter" idx="5"/>
          </p:nvPr>
        </p:nvSpPr>
        <p:spPr/>
        <p:txBody>
          <a:bodyPr/>
          <a:lstStyle/>
          <a:p>
            <a:fld id="{65FA0B2C-99CF-478D-ACA7-1D3E8CC0FE79}" type="slidenum">
              <a:rPr lang="en-US" smtClean="0"/>
              <a:t>36</a:t>
            </a:fld>
            <a:endParaRPr lang="en-US"/>
          </a:p>
        </p:txBody>
      </p:sp>
    </p:spTree>
    <p:extLst>
      <p:ext uri="{BB962C8B-B14F-4D97-AF65-F5344CB8AC3E}">
        <p14:creationId xmlns:p14="http://schemas.microsoft.com/office/powerpoint/2010/main" val="191180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and </a:t>
            </a:r>
            <a:r>
              <a:rPr lang="en-US" dirty="0" err="1"/>
              <a:t>culteral</a:t>
            </a:r>
            <a:r>
              <a:rPr lang="en-US" dirty="0"/>
              <a:t> barriers</a:t>
            </a:r>
          </a:p>
        </p:txBody>
      </p:sp>
      <p:sp>
        <p:nvSpPr>
          <p:cNvPr id="4" name="Slide Number Placeholder 3"/>
          <p:cNvSpPr>
            <a:spLocks noGrp="1"/>
          </p:cNvSpPr>
          <p:nvPr>
            <p:ph type="sldNum" sz="quarter" idx="5"/>
          </p:nvPr>
        </p:nvSpPr>
        <p:spPr/>
        <p:txBody>
          <a:bodyPr/>
          <a:lstStyle/>
          <a:p>
            <a:fld id="{65FA0B2C-99CF-478D-ACA7-1D3E8CC0FE79}" type="slidenum">
              <a:rPr lang="en-US" smtClean="0"/>
              <a:t>43</a:t>
            </a:fld>
            <a:endParaRPr lang="en-US"/>
          </a:p>
        </p:txBody>
      </p:sp>
    </p:spTree>
    <p:extLst>
      <p:ext uri="{BB962C8B-B14F-4D97-AF65-F5344CB8AC3E}">
        <p14:creationId xmlns:p14="http://schemas.microsoft.com/office/powerpoint/2010/main" val="1453396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and </a:t>
            </a:r>
            <a:r>
              <a:rPr lang="en-US" dirty="0" err="1"/>
              <a:t>culteral</a:t>
            </a:r>
            <a:r>
              <a:rPr lang="en-US" dirty="0"/>
              <a:t> barriers</a:t>
            </a:r>
          </a:p>
        </p:txBody>
      </p:sp>
      <p:sp>
        <p:nvSpPr>
          <p:cNvPr id="4" name="Slide Number Placeholder 3"/>
          <p:cNvSpPr>
            <a:spLocks noGrp="1"/>
          </p:cNvSpPr>
          <p:nvPr>
            <p:ph type="sldNum" sz="quarter" idx="5"/>
          </p:nvPr>
        </p:nvSpPr>
        <p:spPr/>
        <p:txBody>
          <a:bodyPr/>
          <a:lstStyle/>
          <a:p>
            <a:fld id="{65FA0B2C-99CF-478D-ACA7-1D3E8CC0FE79}" type="slidenum">
              <a:rPr lang="en-US" smtClean="0"/>
              <a:t>44</a:t>
            </a:fld>
            <a:endParaRPr lang="en-US"/>
          </a:p>
        </p:txBody>
      </p:sp>
    </p:spTree>
    <p:extLst>
      <p:ext uri="{BB962C8B-B14F-4D97-AF65-F5344CB8AC3E}">
        <p14:creationId xmlns:p14="http://schemas.microsoft.com/office/powerpoint/2010/main" val="2138329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6B76A-5982-C97C-ED30-21D2711A8E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E3B5A-E10E-A384-AFF1-E2CDAD9E5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E35CC-90B6-8D28-3E8C-613F67AD8F88}"/>
              </a:ext>
            </a:extLst>
          </p:cNvPr>
          <p:cNvSpPr>
            <a:spLocks noGrp="1"/>
          </p:cNvSpPr>
          <p:nvPr>
            <p:ph type="body" idx="1"/>
          </p:nvPr>
        </p:nvSpPr>
        <p:spPr/>
        <p:txBody>
          <a:bodyPr/>
          <a:lstStyle/>
          <a:p>
            <a:r>
              <a:rPr lang="en-US" dirty="0"/>
              <a:t>Used = discoverable, relevant, accurate</a:t>
            </a:r>
          </a:p>
          <a:p>
            <a:r>
              <a:rPr lang="en-US" dirty="0"/>
              <a:t>Used correctly = </a:t>
            </a:r>
          </a:p>
        </p:txBody>
      </p:sp>
      <p:sp>
        <p:nvSpPr>
          <p:cNvPr id="4" name="Slide Number Placeholder 3">
            <a:extLst>
              <a:ext uri="{FF2B5EF4-FFF2-40B4-BE49-F238E27FC236}">
                <a16:creationId xmlns:a16="http://schemas.microsoft.com/office/drawing/2014/main" id="{CB7615B3-E4A3-FE80-ED43-A3FF9E95BC86}"/>
              </a:ext>
            </a:extLst>
          </p:cNvPr>
          <p:cNvSpPr>
            <a:spLocks noGrp="1"/>
          </p:cNvSpPr>
          <p:nvPr>
            <p:ph type="sldNum" sz="quarter" idx="5"/>
          </p:nvPr>
        </p:nvSpPr>
        <p:spPr/>
        <p:txBody>
          <a:bodyPr/>
          <a:lstStyle/>
          <a:p>
            <a:fld id="{65FA0B2C-99CF-478D-ACA7-1D3E8CC0FE79}" type="slidenum">
              <a:rPr lang="en-US" smtClean="0"/>
              <a:t>6</a:t>
            </a:fld>
            <a:endParaRPr lang="en-US"/>
          </a:p>
        </p:txBody>
      </p:sp>
    </p:spTree>
    <p:extLst>
      <p:ext uri="{BB962C8B-B14F-4D97-AF65-F5344CB8AC3E}">
        <p14:creationId xmlns:p14="http://schemas.microsoft.com/office/powerpoint/2010/main" val="2113083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want this to seem like we are gatekeeping the data though.</a:t>
            </a:r>
          </a:p>
        </p:txBody>
      </p:sp>
      <p:sp>
        <p:nvSpPr>
          <p:cNvPr id="4" name="Slide Number Placeholder 3"/>
          <p:cNvSpPr>
            <a:spLocks noGrp="1"/>
          </p:cNvSpPr>
          <p:nvPr>
            <p:ph type="sldNum" sz="quarter" idx="5"/>
          </p:nvPr>
        </p:nvSpPr>
        <p:spPr/>
        <p:txBody>
          <a:bodyPr/>
          <a:lstStyle/>
          <a:p>
            <a:fld id="{65FA0B2C-99CF-478D-ACA7-1D3E8CC0FE79}" type="slidenum">
              <a:rPr lang="en-US" smtClean="0"/>
              <a:t>7</a:t>
            </a:fld>
            <a:endParaRPr lang="en-US"/>
          </a:p>
        </p:txBody>
      </p:sp>
    </p:spTree>
    <p:extLst>
      <p:ext uri="{BB962C8B-B14F-4D97-AF65-F5344CB8AC3E}">
        <p14:creationId xmlns:p14="http://schemas.microsoft.com/office/powerpoint/2010/main" val="338487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Take limits</a:t>
            </a:r>
          </a:p>
          <a:p>
            <a:pPr lvl="1"/>
            <a:r>
              <a:rPr lang="en-US" dirty="0"/>
              <a:t>Water export management</a:t>
            </a:r>
          </a:p>
          <a:p>
            <a:pPr lvl="1"/>
            <a:r>
              <a:rPr lang="en-US" dirty="0"/>
              <a:t>Supplementation efforts</a:t>
            </a:r>
          </a:p>
          <a:p>
            <a:pPr lvl="1"/>
            <a:r>
              <a:rPr lang="en-US" dirty="0"/>
              <a:t>Research</a:t>
            </a:r>
          </a:p>
          <a:p>
            <a:endParaRPr lang="en-US" dirty="0"/>
          </a:p>
        </p:txBody>
      </p:sp>
      <p:sp>
        <p:nvSpPr>
          <p:cNvPr id="4" name="Slide Number Placeholder 3"/>
          <p:cNvSpPr>
            <a:spLocks noGrp="1"/>
          </p:cNvSpPr>
          <p:nvPr>
            <p:ph type="sldNum" sz="quarter" idx="5"/>
          </p:nvPr>
        </p:nvSpPr>
        <p:spPr/>
        <p:txBody>
          <a:bodyPr/>
          <a:lstStyle/>
          <a:p>
            <a:fld id="{65FA0B2C-99CF-478D-ACA7-1D3E8CC0FE79}" type="slidenum">
              <a:rPr lang="en-US" smtClean="0"/>
              <a:t>8</a:t>
            </a:fld>
            <a:endParaRPr lang="en-US"/>
          </a:p>
        </p:txBody>
      </p:sp>
    </p:spTree>
    <p:extLst>
      <p:ext uri="{BB962C8B-B14F-4D97-AF65-F5344CB8AC3E}">
        <p14:creationId xmlns:p14="http://schemas.microsoft.com/office/powerpoint/2010/main" val="3227954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Legacy of our dataset is as far reaching as possible.</a:t>
            </a:r>
          </a:p>
          <a:p>
            <a:endParaRPr lang="en-US" dirty="0"/>
          </a:p>
        </p:txBody>
      </p:sp>
      <p:sp>
        <p:nvSpPr>
          <p:cNvPr id="4" name="Slide Number Placeholder 3"/>
          <p:cNvSpPr>
            <a:spLocks noGrp="1"/>
          </p:cNvSpPr>
          <p:nvPr>
            <p:ph type="sldNum" sz="quarter" idx="5"/>
          </p:nvPr>
        </p:nvSpPr>
        <p:spPr/>
        <p:txBody>
          <a:bodyPr/>
          <a:lstStyle/>
          <a:p>
            <a:fld id="{65FA0B2C-99CF-478D-ACA7-1D3E8CC0FE79}" type="slidenum">
              <a:rPr lang="en-US" smtClean="0"/>
              <a:t>9</a:t>
            </a:fld>
            <a:endParaRPr lang="en-US"/>
          </a:p>
        </p:txBody>
      </p:sp>
    </p:spTree>
    <p:extLst>
      <p:ext uri="{BB962C8B-B14F-4D97-AF65-F5344CB8AC3E}">
        <p14:creationId xmlns:p14="http://schemas.microsoft.com/office/powerpoint/2010/main" val="261320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information standards: organization that specializes in publishing and maintaining technical standards related to publishing, bibliographic, and library applications</a:t>
            </a:r>
          </a:p>
        </p:txBody>
      </p:sp>
      <p:sp>
        <p:nvSpPr>
          <p:cNvPr id="4" name="Slide Number Placeholder 3"/>
          <p:cNvSpPr>
            <a:spLocks noGrp="1"/>
          </p:cNvSpPr>
          <p:nvPr>
            <p:ph type="sldNum" sz="quarter" idx="5"/>
          </p:nvPr>
        </p:nvSpPr>
        <p:spPr/>
        <p:txBody>
          <a:bodyPr/>
          <a:lstStyle/>
          <a:p>
            <a:fld id="{65FA0B2C-99CF-478D-ACA7-1D3E8CC0FE79}" type="slidenum">
              <a:rPr lang="en-US" smtClean="0"/>
              <a:t>12</a:t>
            </a:fld>
            <a:endParaRPr lang="en-US"/>
          </a:p>
        </p:txBody>
      </p:sp>
    </p:spTree>
    <p:extLst>
      <p:ext uri="{BB962C8B-B14F-4D97-AF65-F5344CB8AC3E}">
        <p14:creationId xmlns:p14="http://schemas.microsoft.com/office/powerpoint/2010/main" val="1385095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 France; S = England; Q = Ireland</a:t>
            </a:r>
          </a:p>
        </p:txBody>
      </p:sp>
      <p:sp>
        <p:nvSpPr>
          <p:cNvPr id="4" name="Slide Number Placeholder 3"/>
          <p:cNvSpPr>
            <a:spLocks noGrp="1"/>
          </p:cNvSpPr>
          <p:nvPr>
            <p:ph type="sldNum" sz="quarter" idx="5"/>
          </p:nvPr>
        </p:nvSpPr>
        <p:spPr/>
        <p:txBody>
          <a:bodyPr/>
          <a:lstStyle/>
          <a:p>
            <a:fld id="{65FA0B2C-99CF-478D-ACA7-1D3E8CC0FE79}" type="slidenum">
              <a:rPr lang="en-US" smtClean="0"/>
              <a:t>15</a:t>
            </a:fld>
            <a:endParaRPr lang="en-US"/>
          </a:p>
        </p:txBody>
      </p:sp>
    </p:spTree>
    <p:extLst>
      <p:ext uri="{BB962C8B-B14F-4D97-AF65-F5344CB8AC3E}">
        <p14:creationId xmlns:p14="http://schemas.microsoft.com/office/powerpoint/2010/main" val="1191758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baseline="30000" dirty="0"/>
              <a:t>rd</a:t>
            </a:r>
            <a:r>
              <a:rPr lang="en-US" dirty="0"/>
              <a:t> class cabins lowest decks</a:t>
            </a:r>
          </a:p>
        </p:txBody>
      </p:sp>
      <p:sp>
        <p:nvSpPr>
          <p:cNvPr id="4" name="Slide Number Placeholder 3"/>
          <p:cNvSpPr>
            <a:spLocks noGrp="1"/>
          </p:cNvSpPr>
          <p:nvPr>
            <p:ph type="sldNum" sz="quarter" idx="5"/>
          </p:nvPr>
        </p:nvSpPr>
        <p:spPr/>
        <p:txBody>
          <a:bodyPr/>
          <a:lstStyle/>
          <a:p>
            <a:fld id="{65FA0B2C-99CF-478D-ACA7-1D3E8CC0FE79}" type="slidenum">
              <a:rPr lang="en-US" smtClean="0"/>
              <a:t>18</a:t>
            </a:fld>
            <a:endParaRPr lang="en-US"/>
          </a:p>
        </p:txBody>
      </p:sp>
    </p:spTree>
    <p:extLst>
      <p:ext uri="{BB962C8B-B14F-4D97-AF65-F5344CB8AC3E}">
        <p14:creationId xmlns:p14="http://schemas.microsoft.com/office/powerpoint/2010/main" val="2577272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“history of data and how it was computed” (Lerner et al., 2022)</a:t>
            </a:r>
          </a:p>
          <a:p>
            <a:endParaRPr lang="en-US" dirty="0"/>
          </a:p>
        </p:txBody>
      </p:sp>
      <p:sp>
        <p:nvSpPr>
          <p:cNvPr id="4" name="Slide Number Placeholder 3"/>
          <p:cNvSpPr>
            <a:spLocks noGrp="1"/>
          </p:cNvSpPr>
          <p:nvPr>
            <p:ph type="sldNum" sz="quarter" idx="5"/>
          </p:nvPr>
        </p:nvSpPr>
        <p:spPr/>
        <p:txBody>
          <a:bodyPr/>
          <a:lstStyle/>
          <a:p>
            <a:fld id="{65FA0B2C-99CF-478D-ACA7-1D3E8CC0FE79}" type="slidenum">
              <a:rPr lang="en-US" smtClean="0"/>
              <a:t>22</a:t>
            </a:fld>
            <a:endParaRPr lang="en-US"/>
          </a:p>
        </p:txBody>
      </p:sp>
    </p:spTree>
    <p:extLst>
      <p:ext uri="{BB962C8B-B14F-4D97-AF65-F5344CB8AC3E}">
        <p14:creationId xmlns:p14="http://schemas.microsoft.com/office/powerpoint/2010/main" val="3117639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2D24-88F7-91CD-7FED-655BDEE5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A321BD-6455-AB96-839D-3E5ACCA131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006E1E-7CA0-CE95-4769-E1AAB8DA24B1}"/>
              </a:ext>
            </a:extLst>
          </p:cNvPr>
          <p:cNvSpPr>
            <a:spLocks noGrp="1"/>
          </p:cNvSpPr>
          <p:nvPr>
            <p:ph type="dt" sz="half" idx="10"/>
          </p:nvPr>
        </p:nvSpPr>
        <p:spPr/>
        <p:txBody>
          <a:bodyPr/>
          <a:lstStyle/>
          <a:p>
            <a:fld id="{E6796730-5062-463C-8E8C-6C35E5D9E5C9}" type="datetimeFigureOut">
              <a:rPr lang="en-US" smtClean="0"/>
              <a:t>4/16/2024</a:t>
            </a:fld>
            <a:endParaRPr lang="en-US"/>
          </a:p>
        </p:txBody>
      </p:sp>
      <p:sp>
        <p:nvSpPr>
          <p:cNvPr id="5" name="Footer Placeholder 4">
            <a:extLst>
              <a:ext uri="{FF2B5EF4-FFF2-40B4-BE49-F238E27FC236}">
                <a16:creationId xmlns:a16="http://schemas.microsoft.com/office/drawing/2014/main" id="{953282E8-CDB2-8B69-D132-723149AF7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2653C-9526-C082-F70F-260CBF59CDF3}"/>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163870595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1E88-E321-67B2-BA6D-4D0D59296C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333594-417D-80CE-4910-FC79CAF7F7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67510-ABB6-8CD1-B82D-76CBC72774EF}"/>
              </a:ext>
            </a:extLst>
          </p:cNvPr>
          <p:cNvSpPr>
            <a:spLocks noGrp="1"/>
          </p:cNvSpPr>
          <p:nvPr>
            <p:ph type="dt" sz="half" idx="10"/>
          </p:nvPr>
        </p:nvSpPr>
        <p:spPr/>
        <p:txBody>
          <a:bodyPr/>
          <a:lstStyle/>
          <a:p>
            <a:fld id="{E6796730-5062-463C-8E8C-6C35E5D9E5C9}" type="datetimeFigureOut">
              <a:rPr lang="en-US" smtClean="0"/>
              <a:t>4/16/2024</a:t>
            </a:fld>
            <a:endParaRPr lang="en-US"/>
          </a:p>
        </p:txBody>
      </p:sp>
      <p:sp>
        <p:nvSpPr>
          <p:cNvPr id="5" name="Footer Placeholder 4">
            <a:extLst>
              <a:ext uri="{FF2B5EF4-FFF2-40B4-BE49-F238E27FC236}">
                <a16:creationId xmlns:a16="http://schemas.microsoft.com/office/drawing/2014/main" id="{0933BFD2-D38B-2E64-0556-5E7A534CC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11FE5-F24D-A844-2B4E-6A675434BADF}"/>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6195307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D6E5A2-C2FC-450E-3C7B-AE93F64CCC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07461E-1EC6-FB53-2A7A-AE7C3547F0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20658A-057E-5598-B612-68C277E356AC}"/>
              </a:ext>
            </a:extLst>
          </p:cNvPr>
          <p:cNvSpPr>
            <a:spLocks noGrp="1"/>
          </p:cNvSpPr>
          <p:nvPr>
            <p:ph type="dt" sz="half" idx="10"/>
          </p:nvPr>
        </p:nvSpPr>
        <p:spPr/>
        <p:txBody>
          <a:bodyPr/>
          <a:lstStyle/>
          <a:p>
            <a:fld id="{E6796730-5062-463C-8E8C-6C35E5D9E5C9}" type="datetimeFigureOut">
              <a:rPr lang="en-US" smtClean="0"/>
              <a:t>4/16/2024</a:t>
            </a:fld>
            <a:endParaRPr lang="en-US"/>
          </a:p>
        </p:txBody>
      </p:sp>
      <p:sp>
        <p:nvSpPr>
          <p:cNvPr id="5" name="Footer Placeholder 4">
            <a:extLst>
              <a:ext uri="{FF2B5EF4-FFF2-40B4-BE49-F238E27FC236}">
                <a16:creationId xmlns:a16="http://schemas.microsoft.com/office/drawing/2014/main" id="{3B5329A7-F867-10AC-3B18-B8A6CC01F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2025B-C1AD-2418-6E58-524FC907E221}"/>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38591550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73BC3-D819-AC33-EB43-0D4E8B6682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1550EA-8314-D9B2-41B4-141E279BE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67516-B8CD-45FD-0325-9546E1787574}"/>
              </a:ext>
            </a:extLst>
          </p:cNvPr>
          <p:cNvSpPr>
            <a:spLocks noGrp="1"/>
          </p:cNvSpPr>
          <p:nvPr>
            <p:ph type="dt" sz="half" idx="10"/>
          </p:nvPr>
        </p:nvSpPr>
        <p:spPr/>
        <p:txBody>
          <a:bodyPr/>
          <a:lstStyle/>
          <a:p>
            <a:fld id="{E6796730-5062-463C-8E8C-6C35E5D9E5C9}" type="datetimeFigureOut">
              <a:rPr lang="en-US" smtClean="0"/>
              <a:t>4/16/2024</a:t>
            </a:fld>
            <a:endParaRPr lang="en-US"/>
          </a:p>
        </p:txBody>
      </p:sp>
      <p:sp>
        <p:nvSpPr>
          <p:cNvPr id="5" name="Footer Placeholder 4">
            <a:extLst>
              <a:ext uri="{FF2B5EF4-FFF2-40B4-BE49-F238E27FC236}">
                <a16:creationId xmlns:a16="http://schemas.microsoft.com/office/drawing/2014/main" id="{D3E9760F-FAF5-1DDC-87A2-2F4BB7C36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C59B4-1C08-9F30-1C9C-AA20DD89F3B1}"/>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28842993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ABAB-753D-6DA6-93ED-D4EC667405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5C103E-1421-A892-5968-8025B430D0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09C91E-0665-E8D9-20F3-1D605D81A14D}"/>
              </a:ext>
            </a:extLst>
          </p:cNvPr>
          <p:cNvSpPr>
            <a:spLocks noGrp="1"/>
          </p:cNvSpPr>
          <p:nvPr>
            <p:ph type="dt" sz="half" idx="10"/>
          </p:nvPr>
        </p:nvSpPr>
        <p:spPr/>
        <p:txBody>
          <a:bodyPr/>
          <a:lstStyle/>
          <a:p>
            <a:fld id="{E6796730-5062-463C-8E8C-6C35E5D9E5C9}" type="datetimeFigureOut">
              <a:rPr lang="en-US" smtClean="0"/>
              <a:t>4/16/2024</a:t>
            </a:fld>
            <a:endParaRPr lang="en-US"/>
          </a:p>
        </p:txBody>
      </p:sp>
      <p:sp>
        <p:nvSpPr>
          <p:cNvPr id="5" name="Footer Placeholder 4">
            <a:extLst>
              <a:ext uri="{FF2B5EF4-FFF2-40B4-BE49-F238E27FC236}">
                <a16:creationId xmlns:a16="http://schemas.microsoft.com/office/drawing/2014/main" id="{9A93CC63-4EAC-1FBB-B252-67CFE724B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A3FCB-D6FE-0200-0295-C52E77AF5F03}"/>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29361447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07372-3416-5FE2-88AF-6A1FEFBDBB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F4F8BF-8DF9-5BA3-E017-6737388AAB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2D791D-391A-67A3-ED26-C696DFC979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2966D5-DF35-84B7-759D-3AA94C8D4CC8}"/>
              </a:ext>
            </a:extLst>
          </p:cNvPr>
          <p:cNvSpPr>
            <a:spLocks noGrp="1"/>
          </p:cNvSpPr>
          <p:nvPr>
            <p:ph type="dt" sz="half" idx="10"/>
          </p:nvPr>
        </p:nvSpPr>
        <p:spPr/>
        <p:txBody>
          <a:bodyPr/>
          <a:lstStyle/>
          <a:p>
            <a:fld id="{E6796730-5062-463C-8E8C-6C35E5D9E5C9}" type="datetimeFigureOut">
              <a:rPr lang="en-US" smtClean="0"/>
              <a:t>4/16/2024</a:t>
            </a:fld>
            <a:endParaRPr lang="en-US"/>
          </a:p>
        </p:txBody>
      </p:sp>
      <p:sp>
        <p:nvSpPr>
          <p:cNvPr id="6" name="Footer Placeholder 5">
            <a:extLst>
              <a:ext uri="{FF2B5EF4-FFF2-40B4-BE49-F238E27FC236}">
                <a16:creationId xmlns:a16="http://schemas.microsoft.com/office/drawing/2014/main" id="{B12C1FC9-5672-E2CE-E444-A7FEF65ED3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221D3-97B6-0897-6478-5EE4B19144D0}"/>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13735062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7B82-BB43-DC88-25F1-A223D81BB6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B19F65-69A8-B0AB-5F64-1DF9C7F68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5BE54C-A055-0D35-F3E5-6CD266E752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480D86-D2D2-910A-B82A-32B4F9A154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44E44E-6E95-CF7E-3D27-4DBAE927C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87E7C8-C7CC-6B5D-B84A-8DF32ED45519}"/>
              </a:ext>
            </a:extLst>
          </p:cNvPr>
          <p:cNvSpPr>
            <a:spLocks noGrp="1"/>
          </p:cNvSpPr>
          <p:nvPr>
            <p:ph type="dt" sz="half" idx="10"/>
          </p:nvPr>
        </p:nvSpPr>
        <p:spPr/>
        <p:txBody>
          <a:bodyPr/>
          <a:lstStyle/>
          <a:p>
            <a:fld id="{E6796730-5062-463C-8E8C-6C35E5D9E5C9}" type="datetimeFigureOut">
              <a:rPr lang="en-US" smtClean="0"/>
              <a:t>4/16/2024</a:t>
            </a:fld>
            <a:endParaRPr lang="en-US"/>
          </a:p>
        </p:txBody>
      </p:sp>
      <p:sp>
        <p:nvSpPr>
          <p:cNvPr id="8" name="Footer Placeholder 7">
            <a:extLst>
              <a:ext uri="{FF2B5EF4-FFF2-40B4-BE49-F238E27FC236}">
                <a16:creationId xmlns:a16="http://schemas.microsoft.com/office/drawing/2014/main" id="{72E4D3AA-738F-68EA-0977-7D3472B27B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ED4569-1911-2408-CFDB-BFC92B03F610}"/>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3136360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7353-620C-92B8-F88E-E92E9E7CD7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FE0BFA-D0C3-7F45-DB5D-FB7DAA3B0989}"/>
              </a:ext>
            </a:extLst>
          </p:cNvPr>
          <p:cNvSpPr>
            <a:spLocks noGrp="1"/>
          </p:cNvSpPr>
          <p:nvPr>
            <p:ph type="dt" sz="half" idx="10"/>
          </p:nvPr>
        </p:nvSpPr>
        <p:spPr/>
        <p:txBody>
          <a:bodyPr/>
          <a:lstStyle/>
          <a:p>
            <a:fld id="{E6796730-5062-463C-8E8C-6C35E5D9E5C9}" type="datetimeFigureOut">
              <a:rPr lang="en-US" smtClean="0"/>
              <a:t>4/16/2024</a:t>
            </a:fld>
            <a:endParaRPr lang="en-US"/>
          </a:p>
        </p:txBody>
      </p:sp>
      <p:sp>
        <p:nvSpPr>
          <p:cNvPr id="4" name="Footer Placeholder 3">
            <a:extLst>
              <a:ext uri="{FF2B5EF4-FFF2-40B4-BE49-F238E27FC236}">
                <a16:creationId xmlns:a16="http://schemas.microsoft.com/office/drawing/2014/main" id="{3BA311FF-09C8-90A0-E6D3-260FC4A581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B67B1E-4BC7-25EF-2C24-440C7BE9EA31}"/>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8481686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C51BDB-F727-9AFE-5890-BC69E7FD9BD9}"/>
              </a:ext>
            </a:extLst>
          </p:cNvPr>
          <p:cNvSpPr>
            <a:spLocks noGrp="1"/>
          </p:cNvSpPr>
          <p:nvPr>
            <p:ph type="dt" sz="half" idx="10"/>
          </p:nvPr>
        </p:nvSpPr>
        <p:spPr/>
        <p:txBody>
          <a:bodyPr/>
          <a:lstStyle/>
          <a:p>
            <a:fld id="{E6796730-5062-463C-8E8C-6C35E5D9E5C9}" type="datetimeFigureOut">
              <a:rPr lang="en-US" smtClean="0"/>
              <a:t>4/16/2024</a:t>
            </a:fld>
            <a:endParaRPr lang="en-US"/>
          </a:p>
        </p:txBody>
      </p:sp>
      <p:sp>
        <p:nvSpPr>
          <p:cNvPr id="3" name="Footer Placeholder 2">
            <a:extLst>
              <a:ext uri="{FF2B5EF4-FFF2-40B4-BE49-F238E27FC236}">
                <a16:creationId xmlns:a16="http://schemas.microsoft.com/office/drawing/2014/main" id="{7A97FD25-1A2C-F7E5-2666-E8DA07681F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8E03FA-693C-2893-A419-E4682294D498}"/>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8457682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60EA4-FD32-74BA-4D80-391432FAC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BFABEB-5CBC-8A0E-5B97-59FAD6B649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9E735F-F0CA-7F9D-EF03-94BA45B3E0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D6080E-CFEE-1B0F-A6CF-2D283675D656}"/>
              </a:ext>
            </a:extLst>
          </p:cNvPr>
          <p:cNvSpPr>
            <a:spLocks noGrp="1"/>
          </p:cNvSpPr>
          <p:nvPr>
            <p:ph type="dt" sz="half" idx="10"/>
          </p:nvPr>
        </p:nvSpPr>
        <p:spPr/>
        <p:txBody>
          <a:bodyPr/>
          <a:lstStyle/>
          <a:p>
            <a:fld id="{E6796730-5062-463C-8E8C-6C35E5D9E5C9}" type="datetimeFigureOut">
              <a:rPr lang="en-US" smtClean="0"/>
              <a:t>4/16/2024</a:t>
            </a:fld>
            <a:endParaRPr lang="en-US"/>
          </a:p>
        </p:txBody>
      </p:sp>
      <p:sp>
        <p:nvSpPr>
          <p:cNvPr id="6" name="Footer Placeholder 5">
            <a:extLst>
              <a:ext uri="{FF2B5EF4-FFF2-40B4-BE49-F238E27FC236}">
                <a16:creationId xmlns:a16="http://schemas.microsoft.com/office/drawing/2014/main" id="{DD2E9938-5A23-9BB5-CA8C-E352D778E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95C32-1C8B-9561-4892-060C27B64AF3}"/>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15883321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E81C1-CB27-2549-5E9E-4D4B4881C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DB02BF-19D1-DF50-53DA-5D7C8CA581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4F4D5A-1948-8F3A-1CE5-840EDE920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21EB9-C93D-6041-55E0-CC196182F5CF}"/>
              </a:ext>
            </a:extLst>
          </p:cNvPr>
          <p:cNvSpPr>
            <a:spLocks noGrp="1"/>
          </p:cNvSpPr>
          <p:nvPr>
            <p:ph type="dt" sz="half" idx="10"/>
          </p:nvPr>
        </p:nvSpPr>
        <p:spPr/>
        <p:txBody>
          <a:bodyPr/>
          <a:lstStyle/>
          <a:p>
            <a:fld id="{E6796730-5062-463C-8E8C-6C35E5D9E5C9}" type="datetimeFigureOut">
              <a:rPr lang="en-US" smtClean="0"/>
              <a:t>4/16/2024</a:t>
            </a:fld>
            <a:endParaRPr lang="en-US"/>
          </a:p>
        </p:txBody>
      </p:sp>
      <p:sp>
        <p:nvSpPr>
          <p:cNvPr id="6" name="Footer Placeholder 5">
            <a:extLst>
              <a:ext uri="{FF2B5EF4-FFF2-40B4-BE49-F238E27FC236}">
                <a16:creationId xmlns:a16="http://schemas.microsoft.com/office/drawing/2014/main" id="{1FB46160-0EDB-F799-C9E8-BB4622B76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EF0666-7C12-6529-05A0-3922AC7D3B67}"/>
              </a:ext>
            </a:extLst>
          </p:cNvPr>
          <p:cNvSpPr>
            <a:spLocks noGrp="1"/>
          </p:cNvSpPr>
          <p:nvPr>
            <p:ph type="sldNum" sz="quarter" idx="12"/>
          </p:nvPr>
        </p:nvSpPr>
        <p:spPr/>
        <p:txBody>
          <a:bodyPr/>
          <a:lstStyle/>
          <a:p>
            <a:fld id="{922AC2DE-E88C-440B-8187-FEA1B1EF73E0}" type="slidenum">
              <a:rPr lang="en-US" smtClean="0"/>
              <a:t>‹#›</a:t>
            </a:fld>
            <a:endParaRPr lang="en-US"/>
          </a:p>
        </p:txBody>
      </p:sp>
    </p:spTree>
    <p:extLst>
      <p:ext uri="{BB962C8B-B14F-4D97-AF65-F5344CB8AC3E}">
        <p14:creationId xmlns:p14="http://schemas.microsoft.com/office/powerpoint/2010/main" val="2681541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9A99C2-1D64-2114-B5DC-BA8B5BD38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268AA1-A903-C14A-0FDB-9E791A97C4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33FE0-21FB-0B7C-0B3F-B99947370D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796730-5062-463C-8E8C-6C35E5D9E5C9}" type="datetimeFigureOut">
              <a:rPr lang="en-US" smtClean="0"/>
              <a:t>4/16/2024</a:t>
            </a:fld>
            <a:endParaRPr lang="en-US"/>
          </a:p>
        </p:txBody>
      </p:sp>
      <p:sp>
        <p:nvSpPr>
          <p:cNvPr id="5" name="Footer Placeholder 4">
            <a:extLst>
              <a:ext uri="{FF2B5EF4-FFF2-40B4-BE49-F238E27FC236}">
                <a16:creationId xmlns:a16="http://schemas.microsoft.com/office/drawing/2014/main" id="{DA0F7F65-F71A-08B9-7F52-13CEA89EB3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212F64F-38B7-DF7E-6E8E-17FFE69AAD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2AC2DE-E88C-440B-8187-FEA1B1EF73E0}" type="slidenum">
              <a:rPr lang="en-US" smtClean="0"/>
              <a:t>‹#›</a:t>
            </a:fld>
            <a:endParaRPr lang="en-US"/>
          </a:p>
        </p:txBody>
      </p:sp>
    </p:spTree>
    <p:extLst>
      <p:ext uri="{BB962C8B-B14F-4D97-AF65-F5344CB8AC3E}">
        <p14:creationId xmlns:p14="http://schemas.microsoft.com/office/powerpoint/2010/main" val="90488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iep.ca.gov/Data/Data-Utilization-Working-Group"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584B-67A0-6C06-4A8D-A04381B98592}"/>
              </a:ext>
            </a:extLst>
          </p:cNvPr>
          <p:cNvSpPr>
            <a:spLocks noGrp="1"/>
          </p:cNvSpPr>
          <p:nvPr>
            <p:ph type="ctrTitle"/>
          </p:nvPr>
        </p:nvSpPr>
        <p:spPr>
          <a:xfrm>
            <a:off x="1524000" y="163765"/>
            <a:ext cx="9144000" cy="2387600"/>
          </a:xfrm>
        </p:spPr>
        <p:txBody>
          <a:bodyPr>
            <a:normAutofit fontScale="90000"/>
          </a:bodyPr>
          <a:lstStyle/>
          <a:p>
            <a:r>
              <a:rPr lang="en-US" dirty="0"/>
              <a:t>Our Data Legacy: Metadata and Data Publication Best Practices</a:t>
            </a:r>
          </a:p>
        </p:txBody>
      </p:sp>
      <p:sp>
        <p:nvSpPr>
          <p:cNvPr id="3" name="Subtitle 2">
            <a:extLst>
              <a:ext uri="{FF2B5EF4-FFF2-40B4-BE49-F238E27FC236}">
                <a16:creationId xmlns:a16="http://schemas.microsoft.com/office/drawing/2014/main" id="{FB0633B2-4248-E956-13F3-D87020326234}"/>
              </a:ext>
            </a:extLst>
          </p:cNvPr>
          <p:cNvSpPr>
            <a:spLocks noGrp="1"/>
          </p:cNvSpPr>
          <p:nvPr>
            <p:ph type="subTitle" idx="1"/>
          </p:nvPr>
        </p:nvSpPr>
        <p:spPr>
          <a:xfrm>
            <a:off x="1524000" y="2643440"/>
            <a:ext cx="9144000" cy="1655762"/>
          </a:xfrm>
        </p:spPr>
        <p:txBody>
          <a:bodyPr>
            <a:normAutofit lnSpcReduction="10000"/>
          </a:bodyPr>
          <a:lstStyle/>
          <a:p>
            <a:r>
              <a:rPr lang="en-US" dirty="0"/>
              <a:t>Trinh Nguyen, Senior Environmental Scientist Specialist</a:t>
            </a:r>
          </a:p>
          <a:p>
            <a:r>
              <a:rPr lang="en-US" dirty="0"/>
              <a:t>Interagency Ecological Program</a:t>
            </a:r>
          </a:p>
          <a:p>
            <a:r>
              <a:rPr lang="en-US" dirty="0"/>
              <a:t>California Department of Fish and Wildlife</a:t>
            </a:r>
          </a:p>
          <a:p>
            <a:r>
              <a:rPr lang="en-US" dirty="0"/>
              <a:t>April 18, 2024</a:t>
            </a:r>
          </a:p>
        </p:txBody>
      </p:sp>
      <p:pic>
        <p:nvPicPr>
          <p:cNvPr id="5" name="Picture 4" descr="A logo of an interagency ecological program&#10;&#10;Description automatically generated">
            <a:extLst>
              <a:ext uri="{FF2B5EF4-FFF2-40B4-BE49-F238E27FC236}">
                <a16:creationId xmlns:a16="http://schemas.microsoft.com/office/drawing/2014/main" id="{1BF021ED-F4BF-E556-150C-E2316460A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6195" y="4429919"/>
            <a:ext cx="1698085" cy="2196966"/>
          </a:xfrm>
          <a:prstGeom prst="rect">
            <a:avLst/>
          </a:prstGeom>
        </p:spPr>
      </p:pic>
      <p:pic>
        <p:nvPicPr>
          <p:cNvPr id="1026" name="Picture 2" descr="California Department of Fish and Wildlife Logo Vector">
            <a:extLst>
              <a:ext uri="{FF2B5EF4-FFF2-40B4-BE49-F238E27FC236}">
                <a16:creationId xmlns:a16="http://schemas.microsoft.com/office/drawing/2014/main" id="{7181C430-244D-BE70-6890-B2CFF3174E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81" r="27470"/>
          <a:stretch/>
        </p:blipFill>
        <p:spPr bwMode="auto">
          <a:xfrm>
            <a:off x="1117720" y="4563035"/>
            <a:ext cx="1572530" cy="193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7198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1FAD72DE-DEAC-F27A-E9DD-8F71C0174E6C}"/>
              </a:ext>
            </a:extLst>
          </p:cNvPr>
          <p:cNvPicPr>
            <a:picLocks noChangeAspect="1"/>
          </p:cNvPicPr>
          <p:nvPr/>
        </p:nvPicPr>
        <p:blipFill>
          <a:blip r:embed="rId2"/>
          <a:stretch>
            <a:fillRect/>
          </a:stretch>
        </p:blipFill>
        <p:spPr>
          <a:xfrm>
            <a:off x="1143400" y="1766888"/>
            <a:ext cx="6345448" cy="4627883"/>
          </a:xfrm>
          <a:prstGeom prst="rect">
            <a:avLst/>
          </a:prstGeom>
        </p:spPr>
      </p:pic>
      <p:sp>
        <p:nvSpPr>
          <p:cNvPr id="17" name="Rectangle 16">
            <a:extLst>
              <a:ext uri="{FF2B5EF4-FFF2-40B4-BE49-F238E27FC236}">
                <a16:creationId xmlns:a16="http://schemas.microsoft.com/office/drawing/2014/main" id="{621227C6-9934-461C-B2BC-2ABA0CE07246}"/>
              </a:ext>
            </a:extLst>
          </p:cNvPr>
          <p:cNvSpPr/>
          <p:nvPr/>
        </p:nvSpPr>
        <p:spPr>
          <a:xfrm>
            <a:off x="5041146" y="3819475"/>
            <a:ext cx="45719" cy="812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E1A23-3736-F05C-F0E7-8F404700A77D}"/>
              </a:ext>
            </a:extLst>
          </p:cNvPr>
          <p:cNvSpPr>
            <a:spLocks noGrp="1"/>
          </p:cNvSpPr>
          <p:nvPr>
            <p:ph type="title"/>
          </p:nvPr>
        </p:nvSpPr>
        <p:spPr/>
        <p:txBody>
          <a:bodyPr/>
          <a:lstStyle/>
          <a:p>
            <a:r>
              <a:rPr lang="en-US" dirty="0"/>
              <a:t>Fighting Information Loss</a:t>
            </a:r>
          </a:p>
        </p:txBody>
      </p:sp>
      <p:sp>
        <p:nvSpPr>
          <p:cNvPr id="5" name="Oval 4">
            <a:extLst>
              <a:ext uri="{FF2B5EF4-FFF2-40B4-BE49-F238E27FC236}">
                <a16:creationId xmlns:a16="http://schemas.microsoft.com/office/drawing/2014/main" id="{25CA6DDF-435C-4FF7-0314-6F779A52AEAE}"/>
              </a:ext>
            </a:extLst>
          </p:cNvPr>
          <p:cNvSpPr/>
          <p:nvPr/>
        </p:nvSpPr>
        <p:spPr>
          <a:xfrm>
            <a:off x="2813222" y="2321588"/>
            <a:ext cx="1779373" cy="45308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F229F412-6FF7-DA14-B758-D9569FB2C876}"/>
              </a:ext>
            </a:extLst>
          </p:cNvPr>
          <p:cNvSpPr/>
          <p:nvPr/>
        </p:nvSpPr>
        <p:spPr>
          <a:xfrm>
            <a:off x="3307492" y="2915338"/>
            <a:ext cx="1779373" cy="45308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 name="Oval 6">
            <a:extLst>
              <a:ext uri="{FF2B5EF4-FFF2-40B4-BE49-F238E27FC236}">
                <a16:creationId xmlns:a16="http://schemas.microsoft.com/office/drawing/2014/main" id="{3EF184EB-63AD-03E3-7378-2FC5D85E44A1}"/>
              </a:ext>
            </a:extLst>
          </p:cNvPr>
          <p:cNvSpPr/>
          <p:nvPr/>
        </p:nvSpPr>
        <p:spPr>
          <a:xfrm>
            <a:off x="5031003" y="3467347"/>
            <a:ext cx="1779372" cy="84213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6" name="TextBox 15">
            <a:extLst>
              <a:ext uri="{FF2B5EF4-FFF2-40B4-BE49-F238E27FC236}">
                <a16:creationId xmlns:a16="http://schemas.microsoft.com/office/drawing/2014/main" id="{66E92A6B-87AC-B1CA-5119-43EB47CAF726}"/>
              </a:ext>
            </a:extLst>
          </p:cNvPr>
          <p:cNvSpPr txBox="1"/>
          <p:nvPr/>
        </p:nvSpPr>
        <p:spPr>
          <a:xfrm>
            <a:off x="8670326" y="3200294"/>
            <a:ext cx="2971647" cy="830997"/>
          </a:xfrm>
          <a:prstGeom prst="rect">
            <a:avLst/>
          </a:prstGeom>
          <a:noFill/>
        </p:spPr>
        <p:txBody>
          <a:bodyPr wrap="none" rtlCol="0">
            <a:spAutoFit/>
          </a:bodyPr>
          <a:lstStyle/>
          <a:p>
            <a:r>
              <a:rPr lang="en-US" sz="4800" dirty="0"/>
              <a:t>Metadata!</a:t>
            </a:r>
            <a:r>
              <a:rPr lang="en-US" sz="3200" dirty="0"/>
              <a:t> </a:t>
            </a:r>
          </a:p>
        </p:txBody>
      </p:sp>
      <p:sp>
        <p:nvSpPr>
          <p:cNvPr id="75" name="Arrow: Right 74">
            <a:extLst>
              <a:ext uri="{FF2B5EF4-FFF2-40B4-BE49-F238E27FC236}">
                <a16:creationId xmlns:a16="http://schemas.microsoft.com/office/drawing/2014/main" id="{E092A5A2-4F5A-E89A-6F63-A7AACC416870}"/>
              </a:ext>
            </a:extLst>
          </p:cNvPr>
          <p:cNvSpPr/>
          <p:nvPr/>
        </p:nvSpPr>
        <p:spPr>
          <a:xfrm>
            <a:off x="8126628" y="3457822"/>
            <a:ext cx="543698" cy="31594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CCAC8B5D-4D80-C438-0267-0100B267C151}"/>
              </a:ext>
            </a:extLst>
          </p:cNvPr>
          <p:cNvCxnSpPr>
            <a:cxnSpLocks/>
            <a:stCxn id="7" idx="6"/>
          </p:cNvCxnSpPr>
          <p:nvPr/>
        </p:nvCxnSpPr>
        <p:spPr>
          <a:xfrm flipV="1">
            <a:off x="6810375" y="3695703"/>
            <a:ext cx="1316253" cy="192711"/>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7536D80-4845-D4AF-4C60-7FFF0BD897A7}"/>
              </a:ext>
            </a:extLst>
          </p:cNvPr>
          <p:cNvCxnSpPr>
            <a:cxnSpLocks/>
            <a:stCxn id="6" idx="5"/>
            <a:endCxn id="75" idx="1"/>
          </p:cNvCxnSpPr>
          <p:nvPr/>
        </p:nvCxnSpPr>
        <p:spPr>
          <a:xfrm>
            <a:off x="4826282" y="3302067"/>
            <a:ext cx="3300346" cy="313727"/>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B296E85A-14FD-2B78-5090-8DB396A292C4}"/>
              </a:ext>
            </a:extLst>
          </p:cNvPr>
          <p:cNvCxnSpPr>
            <a:cxnSpLocks/>
          </p:cNvCxnSpPr>
          <p:nvPr/>
        </p:nvCxnSpPr>
        <p:spPr>
          <a:xfrm>
            <a:off x="4592595" y="2550510"/>
            <a:ext cx="3534033" cy="98432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31702C1D-470A-54E3-EA56-F04FBCE58C1B}"/>
              </a:ext>
            </a:extLst>
          </p:cNvPr>
          <p:cNvSpPr/>
          <p:nvPr/>
        </p:nvSpPr>
        <p:spPr>
          <a:xfrm>
            <a:off x="5600700" y="4851080"/>
            <a:ext cx="1438275" cy="619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566F05B-2640-8993-2B87-AF3F19F0CAE6}"/>
              </a:ext>
            </a:extLst>
          </p:cNvPr>
          <p:cNvSpPr txBox="1"/>
          <p:nvPr/>
        </p:nvSpPr>
        <p:spPr>
          <a:xfrm>
            <a:off x="4316124" y="6375385"/>
            <a:ext cx="3666901" cy="369332"/>
          </a:xfrm>
          <a:prstGeom prst="rect">
            <a:avLst/>
          </a:prstGeom>
          <a:noFill/>
        </p:spPr>
        <p:txBody>
          <a:bodyPr wrap="none" rtlCol="0">
            <a:spAutoFit/>
          </a:bodyPr>
          <a:lstStyle/>
          <a:p>
            <a:r>
              <a:rPr lang="en-US" dirty="0"/>
              <a:t>Adapted from Michener et al., 1987</a:t>
            </a:r>
          </a:p>
        </p:txBody>
      </p:sp>
    </p:spTree>
    <p:extLst>
      <p:ext uri="{BB962C8B-B14F-4D97-AF65-F5344CB8AC3E}">
        <p14:creationId xmlns:p14="http://schemas.microsoft.com/office/powerpoint/2010/main" val="1379457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6176-9B66-3832-5D16-D127EA5B3789}"/>
              </a:ext>
            </a:extLst>
          </p:cNvPr>
          <p:cNvSpPr>
            <a:spLocks noGrp="1"/>
          </p:cNvSpPr>
          <p:nvPr>
            <p:ph type="title"/>
          </p:nvPr>
        </p:nvSpPr>
        <p:spPr/>
        <p:txBody>
          <a:bodyPr/>
          <a:lstStyle/>
          <a:p>
            <a:r>
              <a:rPr lang="en-US" dirty="0"/>
              <a:t>How comfortable are you with the concept of metadata?</a:t>
            </a:r>
          </a:p>
        </p:txBody>
      </p:sp>
      <p:sp>
        <p:nvSpPr>
          <p:cNvPr id="3" name="Content Placeholder 2">
            <a:extLst>
              <a:ext uri="{FF2B5EF4-FFF2-40B4-BE49-F238E27FC236}">
                <a16:creationId xmlns:a16="http://schemas.microsoft.com/office/drawing/2014/main" id="{5C587C4C-29B3-FF4C-6B2A-6E0400477544}"/>
              </a:ext>
            </a:extLst>
          </p:cNvPr>
          <p:cNvSpPr>
            <a:spLocks noGrp="1"/>
          </p:cNvSpPr>
          <p:nvPr>
            <p:ph idx="1"/>
          </p:nvPr>
        </p:nvSpPr>
        <p:spPr/>
        <p:txBody>
          <a:bodyPr/>
          <a:lstStyle/>
          <a:p>
            <a:pPr marL="514350" indent="-514350">
              <a:buAutoNum type="alphaUcParenR"/>
            </a:pPr>
            <a:r>
              <a:rPr lang="en-US" dirty="0"/>
              <a:t>Very comfortable, I work with metadata regularly</a:t>
            </a:r>
          </a:p>
          <a:p>
            <a:pPr marL="514350" indent="-514350">
              <a:buAutoNum type="alphaUcParenR"/>
            </a:pPr>
            <a:r>
              <a:rPr lang="en-US" dirty="0"/>
              <a:t>Somewhat comfortable, I have a basic understanding</a:t>
            </a:r>
          </a:p>
          <a:p>
            <a:pPr marL="514350" indent="-514350">
              <a:buFont typeface="Arial" panose="020B0604020202020204" pitchFamily="34" charset="0"/>
              <a:buAutoNum type="alphaUcParenR"/>
            </a:pPr>
            <a:r>
              <a:rPr lang="en-US" dirty="0"/>
              <a:t>Not very comfortable, I need more information</a:t>
            </a:r>
          </a:p>
          <a:p>
            <a:pPr marL="514350" indent="-514350">
              <a:buAutoNum type="alphaUcParenR"/>
            </a:pPr>
            <a:r>
              <a:rPr lang="en-US" dirty="0"/>
              <a:t>I am unfamiliar with the term “metadata”</a:t>
            </a:r>
          </a:p>
        </p:txBody>
      </p:sp>
    </p:spTree>
    <p:extLst>
      <p:ext uri="{BB962C8B-B14F-4D97-AF65-F5344CB8AC3E}">
        <p14:creationId xmlns:p14="http://schemas.microsoft.com/office/powerpoint/2010/main" val="15220377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9E12-D3C7-D29F-B12A-12A2780F3B92}"/>
              </a:ext>
            </a:extLst>
          </p:cNvPr>
          <p:cNvSpPr>
            <a:spLocks noGrp="1"/>
          </p:cNvSpPr>
          <p:nvPr>
            <p:ph type="title"/>
          </p:nvPr>
        </p:nvSpPr>
        <p:spPr/>
        <p:txBody>
          <a:bodyPr/>
          <a:lstStyle/>
          <a:p>
            <a:r>
              <a:rPr lang="en-US" dirty="0"/>
              <a:t>Metadata fundamentals</a:t>
            </a:r>
          </a:p>
        </p:txBody>
      </p:sp>
      <p:sp>
        <p:nvSpPr>
          <p:cNvPr id="3" name="Content Placeholder 2">
            <a:extLst>
              <a:ext uri="{FF2B5EF4-FFF2-40B4-BE49-F238E27FC236}">
                <a16:creationId xmlns:a16="http://schemas.microsoft.com/office/drawing/2014/main" id="{15164FE0-AA28-EEA1-FB2F-2C382EC7491D}"/>
              </a:ext>
            </a:extLst>
          </p:cNvPr>
          <p:cNvSpPr>
            <a:spLocks noGrp="1"/>
          </p:cNvSpPr>
          <p:nvPr>
            <p:ph idx="1"/>
          </p:nvPr>
        </p:nvSpPr>
        <p:spPr/>
        <p:txBody>
          <a:bodyPr>
            <a:normAutofit/>
          </a:bodyPr>
          <a:lstStyle/>
          <a:p>
            <a:r>
              <a:rPr lang="en-US" sz="3200" dirty="0"/>
              <a:t>Metadata is “data about data”</a:t>
            </a:r>
          </a:p>
          <a:p>
            <a:pPr lvl="1"/>
            <a:r>
              <a:rPr lang="en-US" sz="2800" dirty="0"/>
              <a:t>Many types, based on field and needs</a:t>
            </a:r>
          </a:p>
          <a:p>
            <a:pPr lvl="2"/>
            <a:r>
              <a:rPr lang="en-US" sz="2400" dirty="0"/>
              <a:t>Historical metadata</a:t>
            </a:r>
          </a:p>
          <a:p>
            <a:r>
              <a:rPr lang="en-US" sz="3200" dirty="0"/>
              <a:t>Provides critical context to help us:</a:t>
            </a:r>
          </a:p>
          <a:p>
            <a:pPr lvl="1"/>
            <a:r>
              <a:rPr lang="en-US" sz="2800" dirty="0"/>
              <a:t>Understand</a:t>
            </a:r>
          </a:p>
          <a:p>
            <a:pPr lvl="1"/>
            <a:r>
              <a:rPr lang="en-US" sz="2800" dirty="0"/>
              <a:t>Manage</a:t>
            </a:r>
          </a:p>
          <a:p>
            <a:pPr lvl="1"/>
            <a:r>
              <a:rPr lang="en-US" sz="2800" dirty="0"/>
              <a:t>Find, Access, and Use</a:t>
            </a:r>
          </a:p>
          <a:p>
            <a:endParaRPr lang="en-US" dirty="0"/>
          </a:p>
        </p:txBody>
      </p:sp>
    </p:spTree>
    <p:extLst>
      <p:ext uri="{BB962C8B-B14F-4D97-AF65-F5344CB8AC3E}">
        <p14:creationId xmlns:p14="http://schemas.microsoft.com/office/powerpoint/2010/main" val="377551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322B6-280F-916F-9364-CB31B5FCE7CD}"/>
            </a:ext>
          </a:extLst>
        </p:cNvPr>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FF31DE42-D25B-ECB5-35AC-BBA4D0376D30}"/>
              </a:ext>
            </a:extLst>
          </p:cNvPr>
          <p:cNvGraphicFramePr>
            <a:graphicFrameLocks noGrp="1"/>
          </p:cNvGraphicFramePr>
          <p:nvPr>
            <p:extLst>
              <p:ext uri="{D42A27DB-BD31-4B8C-83A1-F6EECF244321}">
                <p14:modId xmlns:p14="http://schemas.microsoft.com/office/powerpoint/2010/main" val="1904602822"/>
              </p:ext>
            </p:extLst>
          </p:nvPr>
        </p:nvGraphicFramePr>
        <p:xfrm>
          <a:off x="811779" y="1690688"/>
          <a:ext cx="10542021" cy="1645920"/>
        </p:xfrm>
        <a:graphic>
          <a:graphicData uri="http://schemas.openxmlformats.org/drawingml/2006/table">
            <a:tbl>
              <a:tblPr firstRow="1" bandRow="1">
                <a:tableStyleId>{9D7B26C5-4107-4FEC-AEDC-1716B250A1EF}</a:tableStyleId>
              </a:tblPr>
              <a:tblGrid>
                <a:gridCol w="788421">
                  <a:extLst>
                    <a:ext uri="{9D8B030D-6E8A-4147-A177-3AD203B41FA5}">
                      <a16:colId xmlns:a16="http://schemas.microsoft.com/office/drawing/2014/main" val="2196806878"/>
                    </a:ext>
                  </a:extLst>
                </a:gridCol>
                <a:gridCol w="552450">
                  <a:extLst>
                    <a:ext uri="{9D8B030D-6E8A-4147-A177-3AD203B41FA5}">
                      <a16:colId xmlns:a16="http://schemas.microsoft.com/office/drawing/2014/main" val="410827074"/>
                    </a:ext>
                  </a:extLst>
                </a:gridCol>
                <a:gridCol w="495300">
                  <a:extLst>
                    <a:ext uri="{9D8B030D-6E8A-4147-A177-3AD203B41FA5}">
                      <a16:colId xmlns:a16="http://schemas.microsoft.com/office/drawing/2014/main" val="328549471"/>
                    </a:ext>
                  </a:extLst>
                </a:gridCol>
                <a:gridCol w="3238500">
                  <a:extLst>
                    <a:ext uri="{9D8B030D-6E8A-4147-A177-3AD203B41FA5}">
                      <a16:colId xmlns:a16="http://schemas.microsoft.com/office/drawing/2014/main" val="2014227781"/>
                    </a:ext>
                  </a:extLst>
                </a:gridCol>
                <a:gridCol w="609600">
                  <a:extLst>
                    <a:ext uri="{9D8B030D-6E8A-4147-A177-3AD203B41FA5}">
                      <a16:colId xmlns:a16="http://schemas.microsoft.com/office/drawing/2014/main" val="2922399342"/>
                    </a:ext>
                  </a:extLst>
                </a:gridCol>
                <a:gridCol w="428625">
                  <a:extLst>
                    <a:ext uri="{9D8B030D-6E8A-4147-A177-3AD203B41FA5}">
                      <a16:colId xmlns:a16="http://schemas.microsoft.com/office/drawing/2014/main" val="3160456328"/>
                    </a:ext>
                  </a:extLst>
                </a:gridCol>
                <a:gridCol w="419100">
                  <a:extLst>
                    <a:ext uri="{9D8B030D-6E8A-4147-A177-3AD203B41FA5}">
                      <a16:colId xmlns:a16="http://schemas.microsoft.com/office/drawing/2014/main" val="1482129709"/>
                    </a:ext>
                  </a:extLst>
                </a:gridCol>
                <a:gridCol w="400050">
                  <a:extLst>
                    <a:ext uri="{9D8B030D-6E8A-4147-A177-3AD203B41FA5}">
                      <a16:colId xmlns:a16="http://schemas.microsoft.com/office/drawing/2014/main" val="3261906497"/>
                    </a:ext>
                  </a:extLst>
                </a:gridCol>
                <a:gridCol w="1617458">
                  <a:extLst>
                    <a:ext uri="{9D8B030D-6E8A-4147-A177-3AD203B41FA5}">
                      <a16:colId xmlns:a16="http://schemas.microsoft.com/office/drawing/2014/main" val="3449769959"/>
                    </a:ext>
                  </a:extLst>
                </a:gridCol>
                <a:gridCol w="725692">
                  <a:extLst>
                    <a:ext uri="{9D8B030D-6E8A-4147-A177-3AD203B41FA5}">
                      <a16:colId xmlns:a16="http://schemas.microsoft.com/office/drawing/2014/main" val="1095169738"/>
                    </a:ext>
                  </a:extLst>
                </a:gridCol>
                <a:gridCol w="677685">
                  <a:extLst>
                    <a:ext uri="{9D8B030D-6E8A-4147-A177-3AD203B41FA5}">
                      <a16:colId xmlns:a16="http://schemas.microsoft.com/office/drawing/2014/main" val="4152841028"/>
                    </a:ext>
                  </a:extLst>
                </a:gridCol>
                <a:gridCol w="589140">
                  <a:extLst>
                    <a:ext uri="{9D8B030D-6E8A-4147-A177-3AD203B41FA5}">
                      <a16:colId xmlns:a16="http://schemas.microsoft.com/office/drawing/2014/main" val="3134078788"/>
                    </a:ext>
                  </a:extLst>
                </a:gridCol>
              </a:tblGrid>
              <a:tr h="274320">
                <a:tc>
                  <a:txBody>
                    <a:bodyPr/>
                    <a:lstStyle/>
                    <a:p>
                      <a:pPr algn="ctr" fontAlgn="b"/>
                      <a:r>
                        <a:rPr lang="en-US" sz="1000" b="0" u="none" strike="noStrike">
                          <a:solidFill>
                            <a:srgbClr val="000000"/>
                          </a:solidFill>
                          <a:effectLst/>
                        </a:rPr>
                        <a:t>PassengerId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Survived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Pclass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Name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Sex</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Age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SibSp</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Parch</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Ticket</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Fare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Cabin</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Embarked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183760"/>
                  </a:ext>
                </a:extLst>
              </a:tr>
              <a:tr h="274320">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err="1">
                          <a:solidFill>
                            <a:srgbClr val="000000"/>
                          </a:solidFill>
                          <a:effectLst/>
                        </a:rPr>
                        <a:t>Braund</a:t>
                      </a:r>
                      <a:r>
                        <a:rPr lang="en-US" sz="1000" b="0" u="none" strike="noStrike" dirty="0">
                          <a:solidFill>
                            <a:srgbClr val="000000"/>
                          </a:solidFill>
                          <a:effectLst/>
                        </a:rPr>
                        <a:t>, Mr. Owen Harris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male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22</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A/5 21171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7.25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ctr" fontAlgn="b"/>
                      <a:r>
                        <a:rPr lang="en-US" sz="1000" b="0" u="none" strike="noStrike">
                          <a:solidFill>
                            <a:srgbClr val="000000"/>
                          </a:solidFill>
                          <a:effectLst/>
                        </a:rPr>
                        <a:t>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Cumings, Mrs. John Bradley (Florence Briggs Thayer)</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38</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PC 17599</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71.2833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C85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ct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Heikkinen, Miss. </a:t>
                      </a:r>
                      <a:r>
                        <a:rPr lang="en-US" sz="1000" b="0" u="none" strike="noStrike" dirty="0" err="1">
                          <a:solidFill>
                            <a:srgbClr val="000000"/>
                          </a:solidFill>
                          <a:effectLst/>
                        </a:rPr>
                        <a:t>Laina</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26</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STON/O2. 3101282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7.925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ctr" fontAlgn="b"/>
                      <a:r>
                        <a:rPr lang="en-US" sz="1000" b="0" u="none" strike="noStrike">
                          <a:solidFill>
                            <a:srgbClr val="000000"/>
                          </a:solidFill>
                          <a:effectLst/>
                        </a:rPr>
                        <a:t>4</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Futrelle, Mrs. Jacques Heath (Lily May Peel)</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113803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53.1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C123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ctr" fontAlgn="b"/>
                      <a:r>
                        <a:rPr lang="en-US" sz="1000" b="0" u="none" strike="noStrike">
                          <a:solidFill>
                            <a:srgbClr val="000000"/>
                          </a:solidFill>
                          <a:effectLst/>
                        </a:rPr>
                        <a:t>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Allen, Mr. William Henry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373450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8.05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bl>
          </a:graphicData>
        </a:graphic>
      </p:graphicFrame>
      <p:sp>
        <p:nvSpPr>
          <p:cNvPr id="16" name="Rectangle 15">
            <a:extLst>
              <a:ext uri="{FF2B5EF4-FFF2-40B4-BE49-F238E27FC236}">
                <a16:creationId xmlns:a16="http://schemas.microsoft.com/office/drawing/2014/main" id="{9F75CBF2-2748-4FD2-47D0-2FAB1C9E2115}"/>
              </a:ext>
            </a:extLst>
          </p:cNvPr>
          <p:cNvSpPr/>
          <p:nvPr/>
        </p:nvSpPr>
        <p:spPr>
          <a:xfrm>
            <a:off x="708454" y="1614618"/>
            <a:ext cx="10882184" cy="3624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0EA73-1A2C-44E7-D0B1-DE322C8BD0EF}"/>
              </a:ext>
            </a:extLst>
          </p:cNvPr>
          <p:cNvSpPr>
            <a:spLocks noGrp="1"/>
          </p:cNvSpPr>
          <p:nvPr>
            <p:ph type="title"/>
          </p:nvPr>
        </p:nvSpPr>
        <p:spPr/>
        <p:txBody>
          <a:bodyPr/>
          <a:lstStyle/>
          <a:p>
            <a:r>
              <a:rPr lang="en-US" dirty="0"/>
              <a:t>How Useful can Metadata be: Only Data</a:t>
            </a:r>
          </a:p>
        </p:txBody>
      </p:sp>
    </p:spTree>
    <p:extLst>
      <p:ext uri="{BB962C8B-B14F-4D97-AF65-F5344CB8AC3E}">
        <p14:creationId xmlns:p14="http://schemas.microsoft.com/office/powerpoint/2010/main" val="37608397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B4D16-D5BE-CD03-7B89-AB21ED02F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EA631-BFD6-87A2-8A67-84C7E3D769F5}"/>
              </a:ext>
            </a:extLst>
          </p:cNvPr>
          <p:cNvSpPr>
            <a:spLocks noGrp="1"/>
          </p:cNvSpPr>
          <p:nvPr>
            <p:ph type="title"/>
          </p:nvPr>
        </p:nvSpPr>
        <p:spPr/>
        <p:txBody>
          <a:bodyPr/>
          <a:lstStyle/>
          <a:p>
            <a:r>
              <a:rPr lang="en-US" dirty="0"/>
              <a:t>How Useful can Metadata be: Column Names</a:t>
            </a:r>
          </a:p>
        </p:txBody>
      </p:sp>
      <p:graphicFrame>
        <p:nvGraphicFramePr>
          <p:cNvPr id="4" name="Table 3">
            <a:extLst>
              <a:ext uri="{FF2B5EF4-FFF2-40B4-BE49-F238E27FC236}">
                <a16:creationId xmlns:a16="http://schemas.microsoft.com/office/drawing/2014/main" id="{2B95BFF6-076E-F7BF-0A02-FFD6B4BF4241}"/>
              </a:ext>
            </a:extLst>
          </p:cNvPr>
          <p:cNvGraphicFramePr>
            <a:graphicFrameLocks noGrp="1"/>
          </p:cNvGraphicFramePr>
          <p:nvPr>
            <p:extLst>
              <p:ext uri="{D42A27DB-BD31-4B8C-83A1-F6EECF244321}">
                <p14:modId xmlns:p14="http://schemas.microsoft.com/office/powerpoint/2010/main" val="1122153638"/>
              </p:ext>
            </p:extLst>
          </p:nvPr>
        </p:nvGraphicFramePr>
        <p:xfrm>
          <a:off x="811779" y="1690688"/>
          <a:ext cx="10542021" cy="1645920"/>
        </p:xfrm>
        <a:graphic>
          <a:graphicData uri="http://schemas.openxmlformats.org/drawingml/2006/table">
            <a:tbl>
              <a:tblPr firstRow="1" bandRow="1">
                <a:tableStyleId>{9D7B26C5-4107-4FEC-AEDC-1716B250A1EF}</a:tableStyleId>
              </a:tblPr>
              <a:tblGrid>
                <a:gridCol w="788421">
                  <a:extLst>
                    <a:ext uri="{9D8B030D-6E8A-4147-A177-3AD203B41FA5}">
                      <a16:colId xmlns:a16="http://schemas.microsoft.com/office/drawing/2014/main" val="2196806878"/>
                    </a:ext>
                  </a:extLst>
                </a:gridCol>
                <a:gridCol w="552450">
                  <a:extLst>
                    <a:ext uri="{9D8B030D-6E8A-4147-A177-3AD203B41FA5}">
                      <a16:colId xmlns:a16="http://schemas.microsoft.com/office/drawing/2014/main" val="410827074"/>
                    </a:ext>
                  </a:extLst>
                </a:gridCol>
                <a:gridCol w="495300">
                  <a:extLst>
                    <a:ext uri="{9D8B030D-6E8A-4147-A177-3AD203B41FA5}">
                      <a16:colId xmlns:a16="http://schemas.microsoft.com/office/drawing/2014/main" val="328549471"/>
                    </a:ext>
                  </a:extLst>
                </a:gridCol>
                <a:gridCol w="3238500">
                  <a:extLst>
                    <a:ext uri="{9D8B030D-6E8A-4147-A177-3AD203B41FA5}">
                      <a16:colId xmlns:a16="http://schemas.microsoft.com/office/drawing/2014/main" val="2014227781"/>
                    </a:ext>
                  </a:extLst>
                </a:gridCol>
                <a:gridCol w="609600">
                  <a:extLst>
                    <a:ext uri="{9D8B030D-6E8A-4147-A177-3AD203B41FA5}">
                      <a16:colId xmlns:a16="http://schemas.microsoft.com/office/drawing/2014/main" val="2922399342"/>
                    </a:ext>
                  </a:extLst>
                </a:gridCol>
                <a:gridCol w="428625">
                  <a:extLst>
                    <a:ext uri="{9D8B030D-6E8A-4147-A177-3AD203B41FA5}">
                      <a16:colId xmlns:a16="http://schemas.microsoft.com/office/drawing/2014/main" val="3160456328"/>
                    </a:ext>
                  </a:extLst>
                </a:gridCol>
                <a:gridCol w="419100">
                  <a:extLst>
                    <a:ext uri="{9D8B030D-6E8A-4147-A177-3AD203B41FA5}">
                      <a16:colId xmlns:a16="http://schemas.microsoft.com/office/drawing/2014/main" val="1482129709"/>
                    </a:ext>
                  </a:extLst>
                </a:gridCol>
                <a:gridCol w="400050">
                  <a:extLst>
                    <a:ext uri="{9D8B030D-6E8A-4147-A177-3AD203B41FA5}">
                      <a16:colId xmlns:a16="http://schemas.microsoft.com/office/drawing/2014/main" val="3261906497"/>
                    </a:ext>
                  </a:extLst>
                </a:gridCol>
                <a:gridCol w="1617458">
                  <a:extLst>
                    <a:ext uri="{9D8B030D-6E8A-4147-A177-3AD203B41FA5}">
                      <a16:colId xmlns:a16="http://schemas.microsoft.com/office/drawing/2014/main" val="3449769959"/>
                    </a:ext>
                  </a:extLst>
                </a:gridCol>
                <a:gridCol w="725692">
                  <a:extLst>
                    <a:ext uri="{9D8B030D-6E8A-4147-A177-3AD203B41FA5}">
                      <a16:colId xmlns:a16="http://schemas.microsoft.com/office/drawing/2014/main" val="1095169738"/>
                    </a:ext>
                  </a:extLst>
                </a:gridCol>
                <a:gridCol w="677685">
                  <a:extLst>
                    <a:ext uri="{9D8B030D-6E8A-4147-A177-3AD203B41FA5}">
                      <a16:colId xmlns:a16="http://schemas.microsoft.com/office/drawing/2014/main" val="4152841028"/>
                    </a:ext>
                  </a:extLst>
                </a:gridCol>
                <a:gridCol w="589140">
                  <a:extLst>
                    <a:ext uri="{9D8B030D-6E8A-4147-A177-3AD203B41FA5}">
                      <a16:colId xmlns:a16="http://schemas.microsoft.com/office/drawing/2014/main" val="3134078788"/>
                    </a:ext>
                  </a:extLst>
                </a:gridCol>
              </a:tblGrid>
              <a:tr h="274320">
                <a:tc>
                  <a:txBody>
                    <a:bodyPr/>
                    <a:lstStyle/>
                    <a:p>
                      <a:pPr algn="ctr" fontAlgn="b"/>
                      <a:r>
                        <a:rPr lang="en-US" sz="1000" b="0" u="none" strike="noStrike" dirty="0" err="1">
                          <a:solidFill>
                            <a:srgbClr val="000000"/>
                          </a:solidFill>
                          <a:effectLst/>
                        </a:rPr>
                        <a:t>PassengerId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tc>
                  <a:txBody>
                    <a:bodyPr/>
                    <a:lstStyle/>
                    <a:p>
                      <a:pPr algn="ctr" fontAlgn="b"/>
                      <a:r>
                        <a:rPr lang="en-US" sz="1000" b="0" u="none" strike="noStrike">
                          <a:solidFill>
                            <a:srgbClr val="000000"/>
                          </a:solidFill>
                          <a:effectLst/>
                        </a:rPr>
                        <a:t>Survived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tc>
                  <a:txBody>
                    <a:bodyPr/>
                    <a:lstStyle/>
                    <a:p>
                      <a:pPr algn="ctr" fontAlgn="b"/>
                      <a:r>
                        <a:rPr lang="en-US" sz="1000" b="0" u="none" strike="noStrike" dirty="0" err="1">
                          <a:solidFill>
                            <a:srgbClr val="000000"/>
                          </a:solidFill>
                          <a:effectLst/>
                        </a:rPr>
                        <a:t>Pclass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tc>
                  <a:txBody>
                    <a:bodyPr/>
                    <a:lstStyle/>
                    <a:p>
                      <a:pPr algn="ctr" fontAlgn="b"/>
                      <a:r>
                        <a:rPr lang="en-US" sz="1000" b="0" u="none" strike="noStrike" dirty="0">
                          <a:solidFill>
                            <a:srgbClr val="000000"/>
                          </a:solidFill>
                          <a:effectLst/>
                        </a:rPr>
                        <a:t>Name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tc>
                  <a:txBody>
                    <a:bodyPr/>
                    <a:lstStyle/>
                    <a:p>
                      <a:pPr algn="ctr" fontAlgn="b"/>
                      <a:r>
                        <a:rPr lang="en-US" sz="1000" b="0" u="none" strike="noStrike" dirty="0">
                          <a:solidFill>
                            <a:srgbClr val="000000"/>
                          </a:solidFill>
                          <a:effectLst/>
                        </a:rPr>
                        <a:t>Sex</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tc>
                  <a:txBody>
                    <a:bodyPr/>
                    <a:lstStyle/>
                    <a:p>
                      <a:pPr algn="ctr" fontAlgn="b"/>
                      <a:r>
                        <a:rPr lang="en-US" sz="1000" b="0" u="none" strike="noStrike" dirty="0">
                          <a:solidFill>
                            <a:srgbClr val="000000"/>
                          </a:solidFill>
                          <a:effectLst/>
                        </a:rPr>
                        <a:t>Age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tc>
                  <a:txBody>
                    <a:bodyPr/>
                    <a:lstStyle/>
                    <a:p>
                      <a:pPr algn="ctr" fontAlgn="b"/>
                      <a:r>
                        <a:rPr lang="en-US" sz="1000" b="0" u="none" strike="noStrike">
                          <a:solidFill>
                            <a:srgbClr val="000000"/>
                          </a:solidFill>
                          <a:effectLst/>
                        </a:rPr>
                        <a:t>SibSp</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tc>
                  <a:txBody>
                    <a:bodyPr/>
                    <a:lstStyle/>
                    <a:p>
                      <a:pPr algn="ctr" fontAlgn="b"/>
                      <a:r>
                        <a:rPr lang="en-US" sz="1000" b="0" u="none" strike="noStrike">
                          <a:solidFill>
                            <a:srgbClr val="000000"/>
                          </a:solidFill>
                          <a:effectLst/>
                        </a:rPr>
                        <a:t>Parch</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tc>
                  <a:txBody>
                    <a:bodyPr/>
                    <a:lstStyle/>
                    <a:p>
                      <a:pPr algn="ctr" fontAlgn="b"/>
                      <a:r>
                        <a:rPr lang="en-US" sz="1000" b="0" u="none" strike="noStrike">
                          <a:solidFill>
                            <a:srgbClr val="000000"/>
                          </a:solidFill>
                          <a:effectLst/>
                        </a:rPr>
                        <a:t>Ticket</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tc>
                  <a:txBody>
                    <a:bodyPr/>
                    <a:lstStyle/>
                    <a:p>
                      <a:pPr algn="ctr" fontAlgn="b"/>
                      <a:r>
                        <a:rPr lang="en-US" sz="1000" b="0" u="none" strike="noStrike">
                          <a:solidFill>
                            <a:srgbClr val="000000"/>
                          </a:solidFill>
                          <a:effectLst/>
                        </a:rPr>
                        <a:t>Fare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tc>
                  <a:txBody>
                    <a:bodyPr/>
                    <a:lstStyle/>
                    <a:p>
                      <a:pPr algn="ctr" fontAlgn="b"/>
                      <a:r>
                        <a:rPr lang="en-US" sz="1000" b="0" u="none" strike="noStrike">
                          <a:solidFill>
                            <a:srgbClr val="000000"/>
                          </a:solidFill>
                          <a:effectLst/>
                        </a:rPr>
                        <a:t>Cabin</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tc>
                  <a:txBody>
                    <a:bodyPr/>
                    <a:lstStyle/>
                    <a:p>
                      <a:pPr algn="ctr" fontAlgn="b"/>
                      <a:r>
                        <a:rPr lang="en-US" sz="1000" b="0" u="none" strike="noStrike" dirty="0">
                          <a:solidFill>
                            <a:srgbClr val="000000"/>
                          </a:solidFill>
                          <a:effectLst/>
                        </a:rPr>
                        <a:t>Embarked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D973"/>
                    </a:solidFill>
                  </a:tcPr>
                </a:tc>
                <a:extLst>
                  <a:ext uri="{0D108BD9-81ED-4DB2-BD59-A6C34878D82A}">
                    <a16:rowId xmlns:a16="http://schemas.microsoft.com/office/drawing/2014/main" val="1429183760"/>
                  </a:ext>
                </a:extLst>
              </a:tr>
              <a:tr h="274320">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err="1">
                          <a:solidFill>
                            <a:srgbClr val="000000"/>
                          </a:solidFill>
                          <a:effectLst/>
                        </a:rPr>
                        <a:t>Braund</a:t>
                      </a:r>
                      <a:r>
                        <a:rPr lang="en-US" sz="1000" b="0" u="none" strike="noStrike" dirty="0">
                          <a:solidFill>
                            <a:srgbClr val="000000"/>
                          </a:solidFill>
                          <a:effectLst/>
                        </a:rPr>
                        <a:t>, Mr. Owen Harris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male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22</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A/5 21171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7.25</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ctr" fontAlgn="b"/>
                      <a:r>
                        <a:rPr lang="en-US" sz="1000" b="0" u="none" strike="noStrike">
                          <a:solidFill>
                            <a:srgbClr val="000000"/>
                          </a:solidFill>
                          <a:effectLst/>
                        </a:rPr>
                        <a:t>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Cumings, Mrs. John Bradley (Florence Briggs Thayer)</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38</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PC 17599</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71.2833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C85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ct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Heikkinen, Miss. </a:t>
                      </a:r>
                      <a:r>
                        <a:rPr lang="en-US" sz="1000" b="0" u="none" strike="noStrike" dirty="0" err="1">
                          <a:solidFill>
                            <a:srgbClr val="000000"/>
                          </a:solidFill>
                          <a:effectLst/>
                        </a:rPr>
                        <a:t>Laina</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26</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STON/O2. 3101282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7.925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ctr" fontAlgn="b"/>
                      <a:r>
                        <a:rPr lang="en-US" sz="1000" b="0" u="none" strike="noStrike">
                          <a:solidFill>
                            <a:srgbClr val="000000"/>
                          </a:solidFill>
                          <a:effectLst/>
                        </a:rPr>
                        <a:t>4</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Futrelle, Mrs. Jacques Heath (Lily May Peel)</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113803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53.1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C123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ctr" fontAlgn="b"/>
                      <a:r>
                        <a:rPr lang="en-US" sz="1000" b="0" u="none" strike="noStrike">
                          <a:solidFill>
                            <a:srgbClr val="000000"/>
                          </a:solidFill>
                          <a:effectLst/>
                        </a:rPr>
                        <a:t>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Allen, Mr. William Henry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373450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8.05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bl>
          </a:graphicData>
        </a:graphic>
      </p:graphicFrame>
    </p:spTree>
    <p:extLst>
      <p:ext uri="{BB962C8B-B14F-4D97-AF65-F5344CB8AC3E}">
        <p14:creationId xmlns:p14="http://schemas.microsoft.com/office/powerpoint/2010/main" val="27559431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E9F9A-D88C-5AD0-B8A5-FFAF2E89F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6426CA-03CB-EE1E-194F-EF7DF8B5E7DD}"/>
              </a:ext>
            </a:extLst>
          </p:cNvPr>
          <p:cNvSpPr>
            <a:spLocks noGrp="1"/>
          </p:cNvSpPr>
          <p:nvPr>
            <p:ph type="title"/>
          </p:nvPr>
        </p:nvSpPr>
        <p:spPr/>
        <p:txBody>
          <a:bodyPr/>
          <a:lstStyle/>
          <a:p>
            <a:r>
              <a:rPr lang="en-US" dirty="0"/>
              <a:t>How Useful can Metadata be: Keys</a:t>
            </a:r>
          </a:p>
        </p:txBody>
      </p:sp>
      <p:graphicFrame>
        <p:nvGraphicFramePr>
          <p:cNvPr id="8" name="Table 7">
            <a:extLst>
              <a:ext uri="{FF2B5EF4-FFF2-40B4-BE49-F238E27FC236}">
                <a16:creationId xmlns:a16="http://schemas.microsoft.com/office/drawing/2014/main" id="{5919B9BA-CEA3-96F6-E49F-EFD358F94D2C}"/>
              </a:ext>
            </a:extLst>
          </p:cNvPr>
          <p:cNvGraphicFramePr>
            <a:graphicFrameLocks noGrp="1"/>
          </p:cNvGraphicFramePr>
          <p:nvPr>
            <p:extLst>
              <p:ext uri="{D42A27DB-BD31-4B8C-83A1-F6EECF244321}">
                <p14:modId xmlns:p14="http://schemas.microsoft.com/office/powerpoint/2010/main" val="807050273"/>
              </p:ext>
            </p:extLst>
          </p:nvPr>
        </p:nvGraphicFramePr>
        <p:xfrm>
          <a:off x="811779" y="3581384"/>
          <a:ext cx="4928194" cy="3056355"/>
        </p:xfrm>
        <a:graphic>
          <a:graphicData uri="http://schemas.openxmlformats.org/drawingml/2006/table">
            <a:tbl>
              <a:tblPr firstRow="1" bandRow="1">
                <a:tableStyleId>{9D7B26C5-4107-4FEC-AEDC-1716B250A1EF}</a:tableStyleId>
              </a:tblPr>
              <a:tblGrid>
                <a:gridCol w="641637">
                  <a:extLst>
                    <a:ext uri="{9D8B030D-6E8A-4147-A177-3AD203B41FA5}">
                      <a16:colId xmlns:a16="http://schemas.microsoft.com/office/drawing/2014/main" val="2196806878"/>
                    </a:ext>
                  </a:extLst>
                </a:gridCol>
                <a:gridCol w="2117558">
                  <a:extLst>
                    <a:ext uri="{9D8B030D-6E8A-4147-A177-3AD203B41FA5}">
                      <a16:colId xmlns:a16="http://schemas.microsoft.com/office/drawing/2014/main" val="410827074"/>
                    </a:ext>
                  </a:extLst>
                </a:gridCol>
                <a:gridCol w="2168999">
                  <a:extLst>
                    <a:ext uri="{9D8B030D-6E8A-4147-A177-3AD203B41FA5}">
                      <a16:colId xmlns:a16="http://schemas.microsoft.com/office/drawing/2014/main" val="328549471"/>
                    </a:ext>
                  </a:extLst>
                </a:gridCol>
              </a:tblGrid>
              <a:tr h="274320">
                <a:tc>
                  <a:txBody>
                    <a:bodyPr/>
                    <a:lstStyle/>
                    <a:p>
                      <a:pPr algn="l" fontAlgn="b"/>
                      <a:r>
                        <a:rPr lang="en-US" sz="1000" b="0" u="none" strike="noStrike" dirty="0">
                          <a:solidFill>
                            <a:srgbClr val="000000"/>
                          </a:solidFill>
                          <a:effectLst/>
                        </a:rPr>
                        <a:t>Variable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Definition</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Key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183760"/>
                  </a:ext>
                </a:extLst>
              </a:tr>
              <a:tr h="274320">
                <a:tc>
                  <a:txBody>
                    <a:bodyPr/>
                    <a:lstStyle/>
                    <a:p>
                      <a:pPr algn="l" fontAlgn="b"/>
                      <a:r>
                        <a:rPr lang="en-US" sz="1000" b="0" u="none" strike="noStrike" dirty="0">
                          <a:solidFill>
                            <a:srgbClr val="000000"/>
                          </a:solidFill>
                          <a:effectLst/>
                        </a:rPr>
                        <a:t>Survival</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Survival</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0 = No, 1 = Yes</a:t>
                      </a: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l" fontAlgn="b"/>
                      <a:r>
                        <a:rPr lang="en-US" sz="1000" b="0" i="0" u="none" strike="noStrike" dirty="0" err="1">
                          <a:solidFill>
                            <a:srgbClr val="000000"/>
                          </a:solidFill>
                          <a:effectLst/>
                          <a:latin typeface="Aptos Narrow" panose="020B0004020202020204" pitchFamily="34" charset="0"/>
                        </a:rPr>
                        <a:t>pclass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Ticket class</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1 = 1</a:t>
                      </a:r>
                      <a:r>
                        <a:rPr lang="en-US" sz="1000" b="0" u="none" strike="noStrike" baseline="30000" dirty="0">
                          <a:solidFill>
                            <a:srgbClr val="000000"/>
                          </a:solidFill>
                          <a:effectLst/>
                        </a:rPr>
                        <a:t>st</a:t>
                      </a:r>
                      <a:r>
                        <a:rPr lang="en-US" sz="1000" b="0" u="none" strike="noStrike" dirty="0">
                          <a:solidFill>
                            <a:srgbClr val="000000"/>
                          </a:solidFill>
                          <a:effectLst/>
                        </a:rPr>
                        <a:t>, 2 = 2</a:t>
                      </a:r>
                      <a:r>
                        <a:rPr lang="en-US" sz="1000" b="0" u="none" strike="noStrike" baseline="30000" dirty="0">
                          <a:solidFill>
                            <a:srgbClr val="000000"/>
                          </a:solidFill>
                          <a:effectLst/>
                        </a:rPr>
                        <a:t>nd</a:t>
                      </a:r>
                      <a:r>
                        <a:rPr lang="en-US" sz="1000" b="0" u="none" strike="noStrike" dirty="0">
                          <a:solidFill>
                            <a:srgbClr val="000000"/>
                          </a:solidFill>
                          <a:effectLst/>
                        </a:rPr>
                        <a:t>, 3 = 3rd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l" fontAlgn="b"/>
                      <a:r>
                        <a:rPr lang="en-US" sz="1000" b="0" i="0" u="none" strike="noStrike" dirty="0">
                          <a:solidFill>
                            <a:srgbClr val="000000"/>
                          </a:solidFill>
                          <a:effectLst/>
                          <a:latin typeface="Aptos Narrow" panose="020B0004020202020204" pitchFamily="34" charset="0"/>
                        </a:rPr>
                        <a:t>sex</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Sex</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Age</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Age in years</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l" fontAlgn="b"/>
                      <a:r>
                        <a:rPr lang="en-US" sz="1000" b="0" i="0" u="none" strike="noStrike" dirty="0" err="1">
                          <a:solidFill>
                            <a:srgbClr val="000000"/>
                          </a:solidFill>
                          <a:effectLst/>
                          <a:latin typeface="Aptos Narrow" panose="020B0004020202020204" pitchFamily="34" charset="0"/>
                        </a:rPr>
                        <a:t>sibsp</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 of siblings / spouses aboard</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parch</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 of parents / children aboard</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2019879"/>
                  </a:ext>
                </a:extLst>
              </a:tr>
              <a:tr h="274320">
                <a:tc>
                  <a:txBody>
                    <a:bodyPr/>
                    <a:lstStyle/>
                    <a:p>
                      <a:pPr algn="l" fontAlgn="b"/>
                      <a:r>
                        <a:rPr lang="en-US" sz="1000" b="0" i="0" u="none" strike="noStrike" dirty="0">
                          <a:solidFill>
                            <a:srgbClr val="000000"/>
                          </a:solidFill>
                          <a:effectLst/>
                          <a:latin typeface="Aptos Narrow" panose="020B0004020202020204" pitchFamily="34" charset="0"/>
                        </a:rPr>
                        <a:t>ticket</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Ticket number</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291042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fare</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Passenger fare</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3765253"/>
                  </a:ext>
                </a:extLst>
              </a:tr>
              <a:tr h="274320">
                <a:tc>
                  <a:txBody>
                    <a:bodyPr/>
                    <a:lstStyle/>
                    <a:p>
                      <a:pPr algn="l" fontAlgn="b"/>
                      <a:r>
                        <a:rPr lang="en-US" sz="1000" b="0" i="0" u="none" strike="noStrike" dirty="0">
                          <a:solidFill>
                            <a:srgbClr val="000000"/>
                          </a:solidFill>
                          <a:effectLst/>
                          <a:latin typeface="Aptos Narrow" panose="020B0004020202020204" pitchFamily="34" charset="0"/>
                        </a:rPr>
                        <a:t>cabin</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Cabin number</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477924"/>
                  </a:ext>
                </a:extLst>
              </a:tr>
              <a:tr h="274320">
                <a:tc>
                  <a:txBody>
                    <a:bodyPr/>
                    <a:lstStyle/>
                    <a:p>
                      <a:pPr algn="l" fontAlgn="b"/>
                      <a:r>
                        <a:rPr lang="en-US" sz="1000" b="0" i="0" u="none" strike="noStrike" dirty="0">
                          <a:solidFill>
                            <a:srgbClr val="000000"/>
                          </a:solidFill>
                          <a:effectLst/>
                          <a:latin typeface="Aptos Narrow" panose="020B0004020202020204" pitchFamily="34" charset="0"/>
                        </a:rPr>
                        <a:t>embarked</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Port of Embarkation</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C = Cherbourg, Q = Queenstown, S = Southampton</a:t>
                      </a: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525008"/>
                  </a:ext>
                </a:extLst>
              </a:tr>
            </a:tbl>
          </a:graphicData>
        </a:graphic>
      </p:graphicFrame>
      <p:sp>
        <p:nvSpPr>
          <p:cNvPr id="3" name="Rectangle 2">
            <a:extLst>
              <a:ext uri="{FF2B5EF4-FFF2-40B4-BE49-F238E27FC236}">
                <a16:creationId xmlns:a16="http://schemas.microsoft.com/office/drawing/2014/main" id="{3069C952-B272-28A3-7228-C1C5CAB76DE6}"/>
              </a:ext>
            </a:extLst>
          </p:cNvPr>
          <p:cNvSpPr/>
          <p:nvPr/>
        </p:nvSpPr>
        <p:spPr>
          <a:xfrm>
            <a:off x="785813" y="3555206"/>
            <a:ext cx="4979194" cy="3107532"/>
          </a:xfrm>
          <a:prstGeom prst="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0CC7BF98-77F3-0FE6-A01F-5AFB6C26BF03}"/>
              </a:ext>
            </a:extLst>
          </p:cNvPr>
          <p:cNvGraphicFramePr>
            <a:graphicFrameLocks noGrp="1"/>
          </p:cNvGraphicFramePr>
          <p:nvPr>
            <p:extLst>
              <p:ext uri="{D42A27DB-BD31-4B8C-83A1-F6EECF244321}">
                <p14:modId xmlns:p14="http://schemas.microsoft.com/office/powerpoint/2010/main" val="3961296990"/>
              </p:ext>
            </p:extLst>
          </p:nvPr>
        </p:nvGraphicFramePr>
        <p:xfrm>
          <a:off x="811779" y="1690688"/>
          <a:ext cx="10542021" cy="1645920"/>
        </p:xfrm>
        <a:graphic>
          <a:graphicData uri="http://schemas.openxmlformats.org/drawingml/2006/table">
            <a:tbl>
              <a:tblPr firstRow="1" bandRow="1">
                <a:tableStyleId>{9D7B26C5-4107-4FEC-AEDC-1716B250A1EF}</a:tableStyleId>
              </a:tblPr>
              <a:tblGrid>
                <a:gridCol w="788421">
                  <a:extLst>
                    <a:ext uri="{9D8B030D-6E8A-4147-A177-3AD203B41FA5}">
                      <a16:colId xmlns:a16="http://schemas.microsoft.com/office/drawing/2014/main" val="2196806878"/>
                    </a:ext>
                  </a:extLst>
                </a:gridCol>
                <a:gridCol w="552450">
                  <a:extLst>
                    <a:ext uri="{9D8B030D-6E8A-4147-A177-3AD203B41FA5}">
                      <a16:colId xmlns:a16="http://schemas.microsoft.com/office/drawing/2014/main" val="410827074"/>
                    </a:ext>
                  </a:extLst>
                </a:gridCol>
                <a:gridCol w="495300">
                  <a:extLst>
                    <a:ext uri="{9D8B030D-6E8A-4147-A177-3AD203B41FA5}">
                      <a16:colId xmlns:a16="http://schemas.microsoft.com/office/drawing/2014/main" val="328549471"/>
                    </a:ext>
                  </a:extLst>
                </a:gridCol>
                <a:gridCol w="3238500">
                  <a:extLst>
                    <a:ext uri="{9D8B030D-6E8A-4147-A177-3AD203B41FA5}">
                      <a16:colId xmlns:a16="http://schemas.microsoft.com/office/drawing/2014/main" val="2014227781"/>
                    </a:ext>
                  </a:extLst>
                </a:gridCol>
                <a:gridCol w="609600">
                  <a:extLst>
                    <a:ext uri="{9D8B030D-6E8A-4147-A177-3AD203B41FA5}">
                      <a16:colId xmlns:a16="http://schemas.microsoft.com/office/drawing/2014/main" val="2922399342"/>
                    </a:ext>
                  </a:extLst>
                </a:gridCol>
                <a:gridCol w="428625">
                  <a:extLst>
                    <a:ext uri="{9D8B030D-6E8A-4147-A177-3AD203B41FA5}">
                      <a16:colId xmlns:a16="http://schemas.microsoft.com/office/drawing/2014/main" val="3160456328"/>
                    </a:ext>
                  </a:extLst>
                </a:gridCol>
                <a:gridCol w="419100">
                  <a:extLst>
                    <a:ext uri="{9D8B030D-6E8A-4147-A177-3AD203B41FA5}">
                      <a16:colId xmlns:a16="http://schemas.microsoft.com/office/drawing/2014/main" val="1482129709"/>
                    </a:ext>
                  </a:extLst>
                </a:gridCol>
                <a:gridCol w="400050">
                  <a:extLst>
                    <a:ext uri="{9D8B030D-6E8A-4147-A177-3AD203B41FA5}">
                      <a16:colId xmlns:a16="http://schemas.microsoft.com/office/drawing/2014/main" val="3261906497"/>
                    </a:ext>
                  </a:extLst>
                </a:gridCol>
                <a:gridCol w="1617458">
                  <a:extLst>
                    <a:ext uri="{9D8B030D-6E8A-4147-A177-3AD203B41FA5}">
                      <a16:colId xmlns:a16="http://schemas.microsoft.com/office/drawing/2014/main" val="3449769959"/>
                    </a:ext>
                  </a:extLst>
                </a:gridCol>
                <a:gridCol w="725692">
                  <a:extLst>
                    <a:ext uri="{9D8B030D-6E8A-4147-A177-3AD203B41FA5}">
                      <a16:colId xmlns:a16="http://schemas.microsoft.com/office/drawing/2014/main" val="1095169738"/>
                    </a:ext>
                  </a:extLst>
                </a:gridCol>
                <a:gridCol w="677685">
                  <a:extLst>
                    <a:ext uri="{9D8B030D-6E8A-4147-A177-3AD203B41FA5}">
                      <a16:colId xmlns:a16="http://schemas.microsoft.com/office/drawing/2014/main" val="4152841028"/>
                    </a:ext>
                  </a:extLst>
                </a:gridCol>
                <a:gridCol w="589140">
                  <a:extLst>
                    <a:ext uri="{9D8B030D-6E8A-4147-A177-3AD203B41FA5}">
                      <a16:colId xmlns:a16="http://schemas.microsoft.com/office/drawing/2014/main" val="3134078788"/>
                    </a:ext>
                  </a:extLst>
                </a:gridCol>
              </a:tblGrid>
              <a:tr h="274320">
                <a:tc>
                  <a:txBody>
                    <a:bodyPr/>
                    <a:lstStyle/>
                    <a:p>
                      <a:pPr algn="ctr" fontAlgn="b"/>
                      <a:r>
                        <a:rPr lang="en-US" sz="1000" b="0" u="none" strike="noStrike" dirty="0" err="1">
                          <a:solidFill>
                            <a:srgbClr val="000000"/>
                          </a:solidFill>
                          <a:effectLst/>
                        </a:rPr>
                        <a:t>PassengerId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Survived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dirty="0" err="1">
                          <a:solidFill>
                            <a:srgbClr val="000000"/>
                          </a:solidFill>
                          <a:effectLst/>
                        </a:rPr>
                        <a:t>Pclass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dirty="0">
                          <a:solidFill>
                            <a:srgbClr val="000000"/>
                          </a:solidFill>
                          <a:effectLst/>
                        </a:rPr>
                        <a:t>Name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dirty="0">
                          <a:solidFill>
                            <a:srgbClr val="000000"/>
                          </a:solidFill>
                          <a:effectLst/>
                        </a:rPr>
                        <a:t>Sex</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dirty="0">
                          <a:solidFill>
                            <a:srgbClr val="000000"/>
                          </a:solidFill>
                          <a:effectLst/>
                        </a:rPr>
                        <a:t>Age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SibSp</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Parch</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Ticket</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Fare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Cabin</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dirty="0">
                          <a:solidFill>
                            <a:srgbClr val="000000"/>
                          </a:solidFill>
                          <a:effectLst/>
                        </a:rPr>
                        <a:t>Embarked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9183760"/>
                  </a:ext>
                </a:extLst>
              </a:tr>
              <a:tr h="274320">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err="1">
                          <a:solidFill>
                            <a:srgbClr val="000000"/>
                          </a:solidFill>
                          <a:effectLst/>
                        </a:rPr>
                        <a:t>Braund</a:t>
                      </a:r>
                      <a:r>
                        <a:rPr lang="en-US" sz="1000" b="0" u="none" strike="noStrike" dirty="0">
                          <a:solidFill>
                            <a:srgbClr val="000000"/>
                          </a:solidFill>
                          <a:effectLst/>
                        </a:rPr>
                        <a:t>, Mr. Owen Harris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male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22</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A/5 21171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7.25</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ctr" fontAlgn="b"/>
                      <a:r>
                        <a:rPr lang="en-US" sz="1000" b="0" u="none" strike="noStrike">
                          <a:solidFill>
                            <a:srgbClr val="000000"/>
                          </a:solidFill>
                          <a:effectLst/>
                        </a:rPr>
                        <a:t>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Cumings, Mrs. John Bradley (Florence Briggs Thayer)</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38</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PC 17599</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71.2833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C85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ct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Heikkinen, Miss. </a:t>
                      </a:r>
                      <a:r>
                        <a:rPr lang="en-US" sz="1000" b="0" u="none" strike="noStrike" dirty="0" err="1">
                          <a:solidFill>
                            <a:srgbClr val="000000"/>
                          </a:solidFill>
                          <a:effectLst/>
                        </a:rPr>
                        <a:t>Laina</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26</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STON/O2. 3101282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7.925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ctr" fontAlgn="b"/>
                      <a:r>
                        <a:rPr lang="en-US" sz="1000" b="0" u="none" strike="noStrike">
                          <a:solidFill>
                            <a:srgbClr val="000000"/>
                          </a:solidFill>
                          <a:effectLst/>
                        </a:rPr>
                        <a:t>4</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Futrelle, Mrs. Jacques Heath (Lily May Peel)</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113803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53.1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C123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ctr" fontAlgn="b"/>
                      <a:r>
                        <a:rPr lang="en-US" sz="1000" b="0" u="none" strike="noStrike">
                          <a:solidFill>
                            <a:srgbClr val="000000"/>
                          </a:solidFill>
                          <a:effectLst/>
                        </a:rPr>
                        <a:t>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Allen, Mr. William Henry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373450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8.05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bl>
          </a:graphicData>
        </a:graphic>
      </p:graphicFrame>
    </p:spTree>
    <p:extLst>
      <p:ext uri="{BB962C8B-B14F-4D97-AF65-F5344CB8AC3E}">
        <p14:creationId xmlns:p14="http://schemas.microsoft.com/office/powerpoint/2010/main" val="5717595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2DFA-DC77-7B3B-63E5-DD44F4E0E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0AE1B4-8696-A8CA-226B-7D7D6E2011AF}"/>
              </a:ext>
            </a:extLst>
          </p:cNvPr>
          <p:cNvSpPr>
            <a:spLocks noGrp="1"/>
          </p:cNvSpPr>
          <p:nvPr>
            <p:ph type="title"/>
          </p:nvPr>
        </p:nvSpPr>
        <p:spPr/>
        <p:txBody>
          <a:bodyPr/>
          <a:lstStyle/>
          <a:p>
            <a:r>
              <a:rPr lang="en-US" dirty="0"/>
              <a:t>How Useful can Metadata be: Notes</a:t>
            </a:r>
          </a:p>
        </p:txBody>
      </p:sp>
      <p:sp>
        <p:nvSpPr>
          <p:cNvPr id="6" name="TextBox 5">
            <a:extLst>
              <a:ext uri="{FF2B5EF4-FFF2-40B4-BE49-F238E27FC236}">
                <a16:creationId xmlns:a16="http://schemas.microsoft.com/office/drawing/2014/main" id="{8605249D-40D0-0610-97BC-7556168E58A6}"/>
              </a:ext>
            </a:extLst>
          </p:cNvPr>
          <p:cNvSpPr txBox="1"/>
          <p:nvPr/>
        </p:nvSpPr>
        <p:spPr>
          <a:xfrm>
            <a:off x="6082789" y="3462956"/>
            <a:ext cx="5669279" cy="3293209"/>
          </a:xfrm>
          <a:prstGeom prst="rect">
            <a:avLst/>
          </a:prstGeom>
          <a:noFill/>
        </p:spPr>
        <p:txBody>
          <a:bodyPr wrap="square" rtlCol="0">
            <a:spAutoFit/>
          </a:bodyPr>
          <a:lstStyle/>
          <a:p>
            <a:r>
              <a:rPr lang="en-US" sz="1600" b="1" dirty="0"/>
              <a:t>Variable Notes</a:t>
            </a:r>
          </a:p>
          <a:p>
            <a:r>
              <a:rPr lang="en-US" sz="1600" b="1" dirty="0" err="1"/>
              <a:t>pclass</a:t>
            </a:r>
            <a:r>
              <a:rPr lang="en-US" sz="1600" dirty="0"/>
              <a:t>: A proxy for socio-economic status (SES)</a:t>
            </a:r>
          </a:p>
          <a:p>
            <a:r>
              <a:rPr lang="en-US" sz="1600" dirty="0"/>
              <a:t>1</a:t>
            </a:r>
            <a:r>
              <a:rPr lang="en-US" sz="1600" baseline="30000" dirty="0"/>
              <a:t>st</a:t>
            </a:r>
            <a:r>
              <a:rPr lang="en-US" sz="1600" dirty="0"/>
              <a:t> = Upper, 2</a:t>
            </a:r>
            <a:r>
              <a:rPr lang="en-US" sz="1600" baseline="30000" dirty="0"/>
              <a:t>nd</a:t>
            </a:r>
            <a:r>
              <a:rPr lang="en-US" sz="1600" dirty="0"/>
              <a:t> = Middle, 3</a:t>
            </a:r>
            <a:r>
              <a:rPr lang="en-US" sz="1600" baseline="30000" dirty="0"/>
              <a:t>rd</a:t>
            </a:r>
            <a:r>
              <a:rPr lang="en-US" sz="1600" dirty="0"/>
              <a:t> = Lower</a:t>
            </a:r>
          </a:p>
          <a:p>
            <a:r>
              <a:rPr lang="en-US" sz="1600" b="1" dirty="0"/>
              <a:t>age</a:t>
            </a:r>
            <a:r>
              <a:rPr lang="en-US" sz="1600" dirty="0"/>
              <a:t>:</a:t>
            </a:r>
            <a:r>
              <a:rPr lang="en-US" sz="1600" b="1" dirty="0"/>
              <a:t> </a:t>
            </a:r>
            <a:r>
              <a:rPr lang="en-US" sz="1600" dirty="0"/>
              <a:t>Age is fractional if less than 1. If the age is estimated, it is in the form of xx.5</a:t>
            </a:r>
          </a:p>
          <a:p>
            <a:r>
              <a:rPr lang="en-US" sz="1600" b="1" dirty="0" err="1"/>
              <a:t>sibsp</a:t>
            </a:r>
            <a:r>
              <a:rPr lang="en-US" sz="1600" dirty="0"/>
              <a:t>: The dataset defines family relations in this way…</a:t>
            </a:r>
          </a:p>
          <a:p>
            <a:r>
              <a:rPr lang="en-US" sz="1600" dirty="0"/>
              <a:t>Siblings = brother, sister, stepbrother, stepsister</a:t>
            </a:r>
          </a:p>
          <a:p>
            <a:r>
              <a:rPr lang="en-US" sz="1600" dirty="0"/>
              <a:t>Spouse = husband, wife (mistresses and fiancés were ignored)</a:t>
            </a:r>
          </a:p>
          <a:p>
            <a:r>
              <a:rPr lang="en-US" sz="1600" b="1" dirty="0"/>
              <a:t>parch</a:t>
            </a:r>
            <a:r>
              <a:rPr lang="en-US" sz="1600" dirty="0"/>
              <a:t>: The dataset defines family relations in this way…</a:t>
            </a:r>
          </a:p>
          <a:p>
            <a:r>
              <a:rPr lang="en-US" sz="1600" dirty="0"/>
              <a:t>Parents = mother, father</a:t>
            </a:r>
          </a:p>
          <a:p>
            <a:r>
              <a:rPr lang="en-US" sz="1600" dirty="0"/>
              <a:t>Child = daughter, son, stepdaughter, stepson</a:t>
            </a:r>
          </a:p>
          <a:p>
            <a:r>
              <a:rPr lang="en-US" sz="1600" dirty="0"/>
              <a:t>Some children travelled only with a nanny, therefore parch=0 for them.</a:t>
            </a:r>
          </a:p>
        </p:txBody>
      </p:sp>
      <p:sp>
        <p:nvSpPr>
          <p:cNvPr id="3" name="Rectangle 2">
            <a:extLst>
              <a:ext uri="{FF2B5EF4-FFF2-40B4-BE49-F238E27FC236}">
                <a16:creationId xmlns:a16="http://schemas.microsoft.com/office/drawing/2014/main" id="{6D867434-C4B6-2855-4ACE-73DA17C29405}"/>
              </a:ext>
            </a:extLst>
          </p:cNvPr>
          <p:cNvSpPr/>
          <p:nvPr/>
        </p:nvSpPr>
        <p:spPr>
          <a:xfrm>
            <a:off x="6136254" y="3521393"/>
            <a:ext cx="5522346" cy="3141249"/>
          </a:xfrm>
          <a:prstGeom prst="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F6EC52B9-FB2A-4805-C4FB-936F8DC27B34}"/>
              </a:ext>
            </a:extLst>
          </p:cNvPr>
          <p:cNvGraphicFramePr>
            <a:graphicFrameLocks noGrp="1"/>
          </p:cNvGraphicFramePr>
          <p:nvPr>
            <p:extLst>
              <p:ext uri="{D42A27DB-BD31-4B8C-83A1-F6EECF244321}">
                <p14:modId xmlns:p14="http://schemas.microsoft.com/office/powerpoint/2010/main" val="2723864344"/>
              </p:ext>
            </p:extLst>
          </p:nvPr>
        </p:nvGraphicFramePr>
        <p:xfrm>
          <a:off x="811779" y="3581384"/>
          <a:ext cx="4928194" cy="3056355"/>
        </p:xfrm>
        <a:graphic>
          <a:graphicData uri="http://schemas.openxmlformats.org/drawingml/2006/table">
            <a:tbl>
              <a:tblPr firstRow="1" bandRow="1">
                <a:tableStyleId>{9D7B26C5-4107-4FEC-AEDC-1716B250A1EF}</a:tableStyleId>
              </a:tblPr>
              <a:tblGrid>
                <a:gridCol w="641637">
                  <a:extLst>
                    <a:ext uri="{9D8B030D-6E8A-4147-A177-3AD203B41FA5}">
                      <a16:colId xmlns:a16="http://schemas.microsoft.com/office/drawing/2014/main" val="2196806878"/>
                    </a:ext>
                  </a:extLst>
                </a:gridCol>
                <a:gridCol w="2117558">
                  <a:extLst>
                    <a:ext uri="{9D8B030D-6E8A-4147-A177-3AD203B41FA5}">
                      <a16:colId xmlns:a16="http://schemas.microsoft.com/office/drawing/2014/main" val="410827074"/>
                    </a:ext>
                  </a:extLst>
                </a:gridCol>
                <a:gridCol w="2168999">
                  <a:extLst>
                    <a:ext uri="{9D8B030D-6E8A-4147-A177-3AD203B41FA5}">
                      <a16:colId xmlns:a16="http://schemas.microsoft.com/office/drawing/2014/main" val="328549471"/>
                    </a:ext>
                  </a:extLst>
                </a:gridCol>
              </a:tblGrid>
              <a:tr h="274320">
                <a:tc>
                  <a:txBody>
                    <a:bodyPr/>
                    <a:lstStyle/>
                    <a:p>
                      <a:pPr algn="l" fontAlgn="b"/>
                      <a:r>
                        <a:rPr lang="en-US" sz="1000" b="0" u="none" strike="noStrike" dirty="0">
                          <a:solidFill>
                            <a:srgbClr val="000000"/>
                          </a:solidFill>
                          <a:effectLst/>
                        </a:rPr>
                        <a:t>Variable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Definition</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Key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183760"/>
                  </a:ext>
                </a:extLst>
              </a:tr>
              <a:tr h="274320">
                <a:tc>
                  <a:txBody>
                    <a:bodyPr/>
                    <a:lstStyle/>
                    <a:p>
                      <a:pPr algn="l" fontAlgn="b"/>
                      <a:r>
                        <a:rPr lang="en-US" sz="1000" b="0" u="none" strike="noStrike" dirty="0">
                          <a:solidFill>
                            <a:srgbClr val="000000"/>
                          </a:solidFill>
                          <a:effectLst/>
                        </a:rPr>
                        <a:t>Survival</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Survival</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0 = No, 1 = Yes</a:t>
                      </a: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l" fontAlgn="b"/>
                      <a:r>
                        <a:rPr lang="en-US" sz="1000" b="0" i="0" u="none" strike="noStrike" dirty="0" err="1">
                          <a:solidFill>
                            <a:srgbClr val="000000"/>
                          </a:solidFill>
                          <a:effectLst/>
                          <a:latin typeface="Aptos Narrow" panose="020B0004020202020204" pitchFamily="34" charset="0"/>
                        </a:rPr>
                        <a:t>pclass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Ticket class</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u="none" strike="noStrike" dirty="0">
                          <a:solidFill>
                            <a:srgbClr val="000000"/>
                          </a:solidFill>
                          <a:effectLst/>
                        </a:rPr>
                        <a:t>1 = 1</a:t>
                      </a:r>
                      <a:r>
                        <a:rPr lang="en-US" sz="1000" b="0" u="none" strike="noStrike" baseline="30000" dirty="0">
                          <a:solidFill>
                            <a:srgbClr val="000000"/>
                          </a:solidFill>
                          <a:effectLst/>
                        </a:rPr>
                        <a:t>st</a:t>
                      </a:r>
                      <a:r>
                        <a:rPr lang="en-US" sz="1000" b="0" u="none" strike="noStrike" dirty="0">
                          <a:solidFill>
                            <a:srgbClr val="000000"/>
                          </a:solidFill>
                          <a:effectLst/>
                        </a:rPr>
                        <a:t>, 2 = 2</a:t>
                      </a:r>
                      <a:r>
                        <a:rPr lang="en-US" sz="1000" b="0" u="none" strike="noStrike" baseline="30000" dirty="0">
                          <a:solidFill>
                            <a:srgbClr val="000000"/>
                          </a:solidFill>
                          <a:effectLst/>
                        </a:rPr>
                        <a:t>nd</a:t>
                      </a:r>
                      <a:r>
                        <a:rPr lang="en-US" sz="1000" b="0" u="none" strike="noStrike" dirty="0">
                          <a:solidFill>
                            <a:srgbClr val="000000"/>
                          </a:solidFill>
                          <a:effectLst/>
                        </a:rPr>
                        <a:t>, 3 = 3rd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l" fontAlgn="b"/>
                      <a:r>
                        <a:rPr lang="en-US" sz="1000" b="0" i="0" u="none" strike="noStrike" dirty="0">
                          <a:solidFill>
                            <a:srgbClr val="000000"/>
                          </a:solidFill>
                          <a:effectLst/>
                          <a:latin typeface="Aptos Narrow" panose="020B0004020202020204" pitchFamily="34" charset="0"/>
                        </a:rPr>
                        <a:t>sex</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Sex</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Age</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Age in years</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l" fontAlgn="b"/>
                      <a:r>
                        <a:rPr lang="en-US" sz="1000" b="0" i="0" u="none" strike="noStrike" dirty="0" err="1">
                          <a:solidFill>
                            <a:srgbClr val="000000"/>
                          </a:solidFill>
                          <a:effectLst/>
                          <a:latin typeface="Aptos Narrow" panose="020B0004020202020204" pitchFamily="34" charset="0"/>
                        </a:rPr>
                        <a:t>sibsp</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 of siblings / spouses aboard</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parch</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 of parents / children aboard</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2019879"/>
                  </a:ext>
                </a:extLst>
              </a:tr>
              <a:tr h="274320">
                <a:tc>
                  <a:txBody>
                    <a:bodyPr/>
                    <a:lstStyle/>
                    <a:p>
                      <a:pPr algn="l" fontAlgn="b"/>
                      <a:r>
                        <a:rPr lang="en-US" sz="1000" b="0" i="0" u="none" strike="noStrike" dirty="0">
                          <a:solidFill>
                            <a:srgbClr val="000000"/>
                          </a:solidFill>
                          <a:effectLst/>
                          <a:latin typeface="Aptos Narrow" panose="020B0004020202020204" pitchFamily="34" charset="0"/>
                        </a:rPr>
                        <a:t>ticket</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Ticket number</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2910420"/>
                  </a:ext>
                </a:extLst>
              </a:tr>
              <a:tr h="274320">
                <a:tc>
                  <a:txBody>
                    <a:bodyPr/>
                    <a:lstStyle/>
                    <a:p>
                      <a:pPr algn="l" fontAlgn="b"/>
                      <a:r>
                        <a:rPr lang="en-US" sz="1000" b="0" i="0" u="none" strike="noStrike" dirty="0">
                          <a:solidFill>
                            <a:srgbClr val="000000"/>
                          </a:solidFill>
                          <a:effectLst/>
                          <a:latin typeface="Aptos Narrow" panose="020B0004020202020204" pitchFamily="34" charset="0"/>
                        </a:rPr>
                        <a:t>fare</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Passenger fare</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3765253"/>
                  </a:ext>
                </a:extLst>
              </a:tr>
              <a:tr h="274320">
                <a:tc>
                  <a:txBody>
                    <a:bodyPr/>
                    <a:lstStyle/>
                    <a:p>
                      <a:pPr algn="l" fontAlgn="b"/>
                      <a:r>
                        <a:rPr lang="en-US" sz="1000" b="0" i="0" u="none" strike="noStrike" dirty="0">
                          <a:solidFill>
                            <a:srgbClr val="000000"/>
                          </a:solidFill>
                          <a:effectLst/>
                          <a:latin typeface="Aptos Narrow" panose="020B0004020202020204" pitchFamily="34" charset="0"/>
                        </a:rPr>
                        <a:t>cabin</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Cabin number</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4477924"/>
                  </a:ext>
                </a:extLst>
              </a:tr>
              <a:tr h="274320">
                <a:tc>
                  <a:txBody>
                    <a:bodyPr/>
                    <a:lstStyle/>
                    <a:p>
                      <a:pPr algn="l" fontAlgn="b"/>
                      <a:r>
                        <a:rPr lang="en-US" sz="1000" b="0" i="0" u="none" strike="noStrike" dirty="0">
                          <a:solidFill>
                            <a:srgbClr val="000000"/>
                          </a:solidFill>
                          <a:effectLst/>
                          <a:latin typeface="Aptos Narrow" panose="020B0004020202020204" pitchFamily="34" charset="0"/>
                        </a:rPr>
                        <a:t>embarked</a:t>
                      </a:r>
                    </a:p>
                  </a:txBody>
                  <a:tcPr marL="8355" marR="8355" marT="835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Port of Embarkation</a:t>
                      </a:r>
                    </a:p>
                  </a:txBody>
                  <a:tcPr marL="8355" marR="8355" marT="835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dirty="0">
                          <a:solidFill>
                            <a:srgbClr val="000000"/>
                          </a:solidFill>
                          <a:effectLst/>
                          <a:latin typeface="Aptos Narrow" panose="020B0004020202020204" pitchFamily="34" charset="0"/>
                        </a:rPr>
                        <a:t>C = Cherbourg, Q = Queenstown, S = Southampton</a:t>
                      </a:r>
                    </a:p>
                  </a:txBody>
                  <a:tcPr marL="8355" marR="8355" marT="835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525008"/>
                  </a:ext>
                </a:extLst>
              </a:tr>
            </a:tbl>
          </a:graphicData>
        </a:graphic>
      </p:graphicFrame>
      <p:graphicFrame>
        <p:nvGraphicFramePr>
          <p:cNvPr id="13" name="Table 12">
            <a:extLst>
              <a:ext uri="{FF2B5EF4-FFF2-40B4-BE49-F238E27FC236}">
                <a16:creationId xmlns:a16="http://schemas.microsoft.com/office/drawing/2014/main" id="{A9B31F06-AEF7-2698-CD03-FE2DD1669303}"/>
              </a:ext>
            </a:extLst>
          </p:cNvPr>
          <p:cNvGraphicFramePr>
            <a:graphicFrameLocks noGrp="1"/>
          </p:cNvGraphicFramePr>
          <p:nvPr>
            <p:extLst>
              <p:ext uri="{D42A27DB-BD31-4B8C-83A1-F6EECF244321}">
                <p14:modId xmlns:p14="http://schemas.microsoft.com/office/powerpoint/2010/main" val="2452158335"/>
              </p:ext>
            </p:extLst>
          </p:nvPr>
        </p:nvGraphicFramePr>
        <p:xfrm>
          <a:off x="811779" y="1690688"/>
          <a:ext cx="10542021" cy="1645920"/>
        </p:xfrm>
        <a:graphic>
          <a:graphicData uri="http://schemas.openxmlformats.org/drawingml/2006/table">
            <a:tbl>
              <a:tblPr firstRow="1" bandRow="1">
                <a:tableStyleId>{9D7B26C5-4107-4FEC-AEDC-1716B250A1EF}</a:tableStyleId>
              </a:tblPr>
              <a:tblGrid>
                <a:gridCol w="788421">
                  <a:extLst>
                    <a:ext uri="{9D8B030D-6E8A-4147-A177-3AD203B41FA5}">
                      <a16:colId xmlns:a16="http://schemas.microsoft.com/office/drawing/2014/main" val="2196806878"/>
                    </a:ext>
                  </a:extLst>
                </a:gridCol>
                <a:gridCol w="552450">
                  <a:extLst>
                    <a:ext uri="{9D8B030D-6E8A-4147-A177-3AD203B41FA5}">
                      <a16:colId xmlns:a16="http://schemas.microsoft.com/office/drawing/2014/main" val="410827074"/>
                    </a:ext>
                  </a:extLst>
                </a:gridCol>
                <a:gridCol w="495300">
                  <a:extLst>
                    <a:ext uri="{9D8B030D-6E8A-4147-A177-3AD203B41FA5}">
                      <a16:colId xmlns:a16="http://schemas.microsoft.com/office/drawing/2014/main" val="328549471"/>
                    </a:ext>
                  </a:extLst>
                </a:gridCol>
                <a:gridCol w="3238500">
                  <a:extLst>
                    <a:ext uri="{9D8B030D-6E8A-4147-A177-3AD203B41FA5}">
                      <a16:colId xmlns:a16="http://schemas.microsoft.com/office/drawing/2014/main" val="2014227781"/>
                    </a:ext>
                  </a:extLst>
                </a:gridCol>
                <a:gridCol w="609600">
                  <a:extLst>
                    <a:ext uri="{9D8B030D-6E8A-4147-A177-3AD203B41FA5}">
                      <a16:colId xmlns:a16="http://schemas.microsoft.com/office/drawing/2014/main" val="2922399342"/>
                    </a:ext>
                  </a:extLst>
                </a:gridCol>
                <a:gridCol w="428625">
                  <a:extLst>
                    <a:ext uri="{9D8B030D-6E8A-4147-A177-3AD203B41FA5}">
                      <a16:colId xmlns:a16="http://schemas.microsoft.com/office/drawing/2014/main" val="3160456328"/>
                    </a:ext>
                  </a:extLst>
                </a:gridCol>
                <a:gridCol w="419100">
                  <a:extLst>
                    <a:ext uri="{9D8B030D-6E8A-4147-A177-3AD203B41FA5}">
                      <a16:colId xmlns:a16="http://schemas.microsoft.com/office/drawing/2014/main" val="1482129709"/>
                    </a:ext>
                  </a:extLst>
                </a:gridCol>
                <a:gridCol w="400050">
                  <a:extLst>
                    <a:ext uri="{9D8B030D-6E8A-4147-A177-3AD203B41FA5}">
                      <a16:colId xmlns:a16="http://schemas.microsoft.com/office/drawing/2014/main" val="3261906497"/>
                    </a:ext>
                  </a:extLst>
                </a:gridCol>
                <a:gridCol w="1617458">
                  <a:extLst>
                    <a:ext uri="{9D8B030D-6E8A-4147-A177-3AD203B41FA5}">
                      <a16:colId xmlns:a16="http://schemas.microsoft.com/office/drawing/2014/main" val="3449769959"/>
                    </a:ext>
                  </a:extLst>
                </a:gridCol>
                <a:gridCol w="725692">
                  <a:extLst>
                    <a:ext uri="{9D8B030D-6E8A-4147-A177-3AD203B41FA5}">
                      <a16:colId xmlns:a16="http://schemas.microsoft.com/office/drawing/2014/main" val="1095169738"/>
                    </a:ext>
                  </a:extLst>
                </a:gridCol>
                <a:gridCol w="677685">
                  <a:extLst>
                    <a:ext uri="{9D8B030D-6E8A-4147-A177-3AD203B41FA5}">
                      <a16:colId xmlns:a16="http://schemas.microsoft.com/office/drawing/2014/main" val="4152841028"/>
                    </a:ext>
                  </a:extLst>
                </a:gridCol>
                <a:gridCol w="589140">
                  <a:extLst>
                    <a:ext uri="{9D8B030D-6E8A-4147-A177-3AD203B41FA5}">
                      <a16:colId xmlns:a16="http://schemas.microsoft.com/office/drawing/2014/main" val="3134078788"/>
                    </a:ext>
                  </a:extLst>
                </a:gridCol>
              </a:tblGrid>
              <a:tr h="274320">
                <a:tc>
                  <a:txBody>
                    <a:bodyPr/>
                    <a:lstStyle/>
                    <a:p>
                      <a:pPr algn="ctr" fontAlgn="b"/>
                      <a:r>
                        <a:rPr lang="en-US" sz="1000" b="0" u="none" strike="noStrike" dirty="0" err="1">
                          <a:solidFill>
                            <a:srgbClr val="000000"/>
                          </a:solidFill>
                          <a:effectLst/>
                        </a:rPr>
                        <a:t>PassengerId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Survived</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dirty="0" err="1">
                          <a:solidFill>
                            <a:srgbClr val="000000"/>
                          </a:solidFill>
                          <a:effectLst/>
                        </a:rPr>
                        <a:t>Pclass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dirty="0">
                          <a:solidFill>
                            <a:srgbClr val="000000"/>
                          </a:solidFill>
                          <a:effectLst/>
                        </a:rPr>
                        <a:t>Name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dirty="0">
                          <a:solidFill>
                            <a:srgbClr val="000000"/>
                          </a:solidFill>
                          <a:effectLst/>
                        </a:rPr>
                        <a:t>Sex</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dirty="0">
                          <a:solidFill>
                            <a:srgbClr val="000000"/>
                          </a:solidFill>
                          <a:effectLst/>
                        </a:rPr>
                        <a:t>Age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SibSp</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Parch</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Ticket</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Fare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a:solidFill>
                            <a:srgbClr val="000000"/>
                          </a:solidFill>
                          <a:effectLst/>
                        </a:rPr>
                        <a:t>Cabin</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u="none" strike="noStrike" dirty="0">
                          <a:solidFill>
                            <a:srgbClr val="000000"/>
                          </a:solidFill>
                          <a:effectLst/>
                        </a:rPr>
                        <a:t>Embarked</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9183760"/>
                  </a:ext>
                </a:extLst>
              </a:tr>
              <a:tr h="274320">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err="1">
                          <a:solidFill>
                            <a:srgbClr val="000000"/>
                          </a:solidFill>
                          <a:effectLst/>
                        </a:rPr>
                        <a:t>Braund</a:t>
                      </a:r>
                      <a:r>
                        <a:rPr lang="en-US" sz="1000" b="0" u="none" strike="noStrike" dirty="0">
                          <a:solidFill>
                            <a:srgbClr val="000000"/>
                          </a:solidFill>
                          <a:effectLst/>
                        </a:rPr>
                        <a:t>, Mr. Owen Harris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male</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22</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A/5 21171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7.25</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6145247"/>
                  </a:ext>
                </a:extLst>
              </a:tr>
              <a:tr h="274320">
                <a:tc>
                  <a:txBody>
                    <a:bodyPr/>
                    <a:lstStyle/>
                    <a:p>
                      <a:pPr algn="ctr" fontAlgn="b"/>
                      <a:r>
                        <a:rPr lang="en-US" sz="1000" b="0" u="none" strike="noStrike">
                          <a:solidFill>
                            <a:srgbClr val="000000"/>
                          </a:solidFill>
                          <a:effectLst/>
                        </a:rPr>
                        <a:t>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Cumings, Mrs. John Bradley (Florence Briggs Thayer)</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38</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PC 17599</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71.2833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C85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854375"/>
                  </a:ext>
                </a:extLst>
              </a:tr>
              <a:tr h="274320">
                <a:tc>
                  <a:txBody>
                    <a:bodyPr/>
                    <a:lstStyle/>
                    <a:p>
                      <a:pPr algn="ct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Heikkinen, Miss. </a:t>
                      </a:r>
                      <a:r>
                        <a:rPr lang="en-US" sz="1000" b="0" u="none" strike="noStrike" dirty="0" err="1">
                          <a:solidFill>
                            <a:srgbClr val="000000"/>
                          </a:solidFill>
                          <a:effectLst/>
                        </a:rPr>
                        <a:t>Laina</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26</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STON/O2. 3101282</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7.925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799260"/>
                  </a:ext>
                </a:extLst>
              </a:tr>
              <a:tr h="274320">
                <a:tc>
                  <a:txBody>
                    <a:bodyPr/>
                    <a:lstStyle/>
                    <a:p>
                      <a:pPr algn="ctr" fontAlgn="b"/>
                      <a:r>
                        <a:rPr lang="en-US" sz="1000" b="0" u="none" strike="noStrike">
                          <a:solidFill>
                            <a:srgbClr val="000000"/>
                          </a:solidFill>
                          <a:effectLst/>
                        </a:rPr>
                        <a:t>4</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1</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Futrelle, Mrs. Jacques Heath (Lily May Peel)</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female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113803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53.1</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C123</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S</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132660"/>
                  </a:ext>
                </a:extLst>
              </a:tr>
              <a:tr h="274320">
                <a:tc>
                  <a:txBody>
                    <a:bodyPr/>
                    <a:lstStyle/>
                    <a:p>
                      <a:pPr algn="ctr" fontAlgn="b"/>
                      <a:r>
                        <a:rPr lang="en-US" sz="1000" b="0" u="none" strike="noStrike">
                          <a:solidFill>
                            <a:srgbClr val="000000"/>
                          </a:solidFill>
                          <a:effectLst/>
                        </a:rPr>
                        <a:t>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3</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Allen, Mr. William Henry</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male</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373450</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a:solidFill>
                            <a:srgbClr val="000000"/>
                          </a:solidFill>
                          <a:effectLst/>
                        </a:rPr>
                        <a:t>8.05</a:t>
                      </a:r>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00" b="0" i="0" u="none" strike="noStrike">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00" b="0" u="none" strike="noStrike" dirty="0">
                          <a:solidFill>
                            <a:srgbClr val="000000"/>
                          </a:solidFill>
                          <a:effectLst/>
                        </a:rPr>
                        <a:t>S</a:t>
                      </a:r>
                      <a:endParaRPr lang="en-US" sz="1000" b="0" i="0" u="none" strike="noStrike" dirty="0">
                        <a:solidFill>
                          <a:srgbClr val="000000"/>
                        </a:solidFill>
                        <a:effectLst/>
                        <a:latin typeface="Aptos Narrow" panose="020B0004020202020204" pitchFamily="34" charset="0"/>
                      </a:endParaRPr>
                    </a:p>
                  </a:txBody>
                  <a:tcPr marL="8355" marR="8355" marT="83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543450"/>
                  </a:ext>
                </a:extLst>
              </a:tr>
            </a:tbl>
          </a:graphicData>
        </a:graphic>
      </p:graphicFrame>
    </p:spTree>
    <p:extLst>
      <p:ext uri="{BB962C8B-B14F-4D97-AF65-F5344CB8AC3E}">
        <p14:creationId xmlns:p14="http://schemas.microsoft.com/office/powerpoint/2010/main" val="5855488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D4BE-B401-CBA7-DAC9-C0AF2D21670F}"/>
              </a:ext>
            </a:extLst>
          </p:cNvPr>
          <p:cNvSpPr>
            <a:spLocks noGrp="1"/>
          </p:cNvSpPr>
          <p:nvPr>
            <p:ph type="title"/>
          </p:nvPr>
        </p:nvSpPr>
        <p:spPr/>
        <p:txBody>
          <a:bodyPr/>
          <a:lstStyle/>
          <a:p>
            <a:r>
              <a:rPr lang="en-US" dirty="0"/>
              <a:t>What dataset is this?</a:t>
            </a:r>
          </a:p>
        </p:txBody>
      </p:sp>
      <p:sp>
        <p:nvSpPr>
          <p:cNvPr id="3" name="Content Placeholder 2">
            <a:extLst>
              <a:ext uri="{FF2B5EF4-FFF2-40B4-BE49-F238E27FC236}">
                <a16:creationId xmlns:a16="http://schemas.microsoft.com/office/drawing/2014/main" id="{B0CEC604-3449-7782-99F0-D3AEAD4BE9E2}"/>
              </a:ext>
            </a:extLst>
          </p:cNvPr>
          <p:cNvSpPr>
            <a:spLocks noGrp="1"/>
          </p:cNvSpPr>
          <p:nvPr>
            <p:ph idx="1"/>
          </p:nvPr>
        </p:nvSpPr>
        <p:spPr/>
        <p:txBody>
          <a:bodyPr/>
          <a:lstStyle/>
          <a:p>
            <a:pPr marL="514350" indent="-514350">
              <a:buAutoNum type="alphaUcParenR"/>
            </a:pPr>
            <a:r>
              <a:rPr lang="en-US" dirty="0"/>
              <a:t>Results from series of medical treatments</a:t>
            </a:r>
          </a:p>
          <a:p>
            <a:pPr marL="514350" indent="-514350">
              <a:buAutoNum type="alphaUcParenR"/>
            </a:pPr>
            <a:r>
              <a:rPr lang="en-US" dirty="0"/>
              <a:t>Immigration records for a specific country</a:t>
            </a:r>
          </a:p>
          <a:p>
            <a:pPr marL="514350" indent="-514350">
              <a:buAutoNum type="alphaUcParenR"/>
            </a:pPr>
            <a:r>
              <a:rPr lang="en-US" dirty="0"/>
              <a:t>Passenger data from a cruise ship</a:t>
            </a:r>
          </a:p>
          <a:p>
            <a:pPr marL="514350" indent="-514350">
              <a:buAutoNum type="alphaUcParenR"/>
            </a:pPr>
            <a:r>
              <a:rPr lang="en-US" dirty="0"/>
              <a:t>Demographic information from a historical survey</a:t>
            </a:r>
          </a:p>
          <a:p>
            <a:pPr marL="514350" indent="-514350">
              <a:buAutoNum type="alphaUcParenR"/>
            </a:pPr>
            <a:endParaRPr lang="en-US" dirty="0"/>
          </a:p>
        </p:txBody>
      </p:sp>
    </p:spTree>
    <p:extLst>
      <p:ext uri="{BB962C8B-B14F-4D97-AF65-F5344CB8AC3E}">
        <p14:creationId xmlns:p14="http://schemas.microsoft.com/office/powerpoint/2010/main" val="14813311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98777-92C6-F51F-A1B2-566EC482D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2A0B4-4602-C75D-E151-D7DC11EC5FCE}"/>
              </a:ext>
            </a:extLst>
          </p:cNvPr>
          <p:cNvSpPr>
            <a:spLocks noGrp="1"/>
          </p:cNvSpPr>
          <p:nvPr>
            <p:ph type="title"/>
          </p:nvPr>
        </p:nvSpPr>
        <p:spPr/>
        <p:txBody>
          <a:bodyPr/>
          <a:lstStyle/>
          <a:p>
            <a:r>
              <a:rPr lang="en-US" dirty="0"/>
              <a:t>How Useful can Metadata be: Notes</a:t>
            </a:r>
          </a:p>
        </p:txBody>
      </p:sp>
      <p:graphicFrame>
        <p:nvGraphicFramePr>
          <p:cNvPr id="4" name="Table 3">
            <a:extLst>
              <a:ext uri="{FF2B5EF4-FFF2-40B4-BE49-F238E27FC236}">
                <a16:creationId xmlns:a16="http://schemas.microsoft.com/office/drawing/2014/main" id="{D9D579E4-36D5-0589-AAB1-BDC01B2B6B5F}"/>
              </a:ext>
            </a:extLst>
          </p:cNvPr>
          <p:cNvGraphicFramePr>
            <a:graphicFrameLocks noGrp="1"/>
          </p:cNvGraphicFramePr>
          <p:nvPr>
            <p:extLst>
              <p:ext uri="{D42A27DB-BD31-4B8C-83A1-F6EECF244321}">
                <p14:modId xmlns:p14="http://schemas.microsoft.com/office/powerpoint/2010/main" val="3432940552"/>
              </p:ext>
            </p:extLst>
          </p:nvPr>
        </p:nvGraphicFramePr>
        <p:xfrm>
          <a:off x="1882541" y="4603497"/>
          <a:ext cx="4134281" cy="2066909"/>
        </p:xfrm>
        <a:graphic>
          <a:graphicData uri="http://schemas.openxmlformats.org/drawingml/2006/table">
            <a:tbl>
              <a:tblPr firstRow="1" bandRow="1">
                <a:tableStyleId>{9D7B26C5-4107-4FEC-AEDC-1716B250A1EF}</a:tableStyleId>
              </a:tblPr>
              <a:tblGrid>
                <a:gridCol w="3441213">
                  <a:extLst>
                    <a:ext uri="{9D8B030D-6E8A-4147-A177-3AD203B41FA5}">
                      <a16:colId xmlns:a16="http://schemas.microsoft.com/office/drawing/2014/main" val="147891224"/>
                    </a:ext>
                  </a:extLst>
                </a:gridCol>
                <a:gridCol w="693068">
                  <a:extLst>
                    <a:ext uri="{9D8B030D-6E8A-4147-A177-3AD203B41FA5}">
                      <a16:colId xmlns:a16="http://schemas.microsoft.com/office/drawing/2014/main" val="2515632627"/>
                    </a:ext>
                  </a:extLst>
                </a:gridCol>
              </a:tblGrid>
              <a:tr h="131859">
                <a:tc>
                  <a:txBody>
                    <a:bodyPr/>
                    <a:lstStyle/>
                    <a:p>
                      <a:pPr algn="l" fontAlgn="b"/>
                      <a:r>
                        <a:rPr lang="en-US" sz="1000" b="0" u="none" strike="noStrike" dirty="0">
                          <a:solidFill>
                            <a:srgbClr val="000000"/>
                          </a:solidFill>
                          <a:effectLst/>
                        </a:rPr>
                        <a:t>Name</a:t>
                      </a:r>
                      <a:endParaRPr lang="en-US" sz="1000" b="0" i="0" u="none" strike="noStrike" dirty="0">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a:solidFill>
                            <a:srgbClr val="000000"/>
                          </a:solidFill>
                          <a:effectLst/>
                        </a:rPr>
                        <a:t>Cabin</a:t>
                      </a:r>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3839512870"/>
                  </a:ext>
                </a:extLst>
              </a:tr>
              <a:tr h="131859">
                <a:tc>
                  <a:txBody>
                    <a:bodyPr/>
                    <a:lstStyle/>
                    <a:p>
                      <a:pPr algn="l" fontAlgn="b"/>
                      <a:r>
                        <a:rPr lang="en-US" sz="1000" b="0" u="none" strike="noStrike">
                          <a:solidFill>
                            <a:srgbClr val="000000"/>
                          </a:solidFill>
                          <a:effectLst/>
                        </a:rPr>
                        <a:t>Braund, Mr. Owen Harris</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2038086425"/>
                  </a:ext>
                </a:extLst>
              </a:tr>
              <a:tr h="131859">
                <a:tc>
                  <a:txBody>
                    <a:bodyPr/>
                    <a:lstStyle/>
                    <a:p>
                      <a:pPr algn="l" fontAlgn="b"/>
                      <a:r>
                        <a:rPr lang="en-US" sz="1000" b="0" u="none" strike="noStrike">
                          <a:solidFill>
                            <a:srgbClr val="000000"/>
                          </a:solidFill>
                          <a:effectLst/>
                        </a:rPr>
                        <a:t>Cumings, Mrs. John Bradley (Florence Briggs Thayer)</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a:solidFill>
                            <a:srgbClr val="000000"/>
                          </a:solidFill>
                          <a:effectLst/>
                        </a:rPr>
                        <a:t>C85</a:t>
                      </a:r>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3945988159"/>
                  </a:ext>
                </a:extLst>
              </a:tr>
              <a:tr h="131859">
                <a:tc>
                  <a:txBody>
                    <a:bodyPr/>
                    <a:lstStyle/>
                    <a:p>
                      <a:pPr algn="l" fontAlgn="b"/>
                      <a:r>
                        <a:rPr lang="en-US" sz="1000" b="0" u="none" strike="noStrike">
                          <a:solidFill>
                            <a:srgbClr val="000000"/>
                          </a:solidFill>
                          <a:effectLst/>
                        </a:rPr>
                        <a:t>Heikkinen, Miss. Laina</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2734706044"/>
                  </a:ext>
                </a:extLst>
              </a:tr>
              <a:tr h="131859">
                <a:tc>
                  <a:txBody>
                    <a:bodyPr/>
                    <a:lstStyle/>
                    <a:p>
                      <a:pPr algn="l" fontAlgn="b"/>
                      <a:r>
                        <a:rPr lang="en-US" sz="1000" b="0" u="none" strike="noStrike">
                          <a:solidFill>
                            <a:srgbClr val="000000"/>
                          </a:solidFill>
                          <a:effectLst/>
                        </a:rPr>
                        <a:t>Futrelle, Mrs. Jacques Heath (Lily May Peel)</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a:solidFill>
                            <a:srgbClr val="000000"/>
                          </a:solidFill>
                          <a:effectLst/>
                        </a:rPr>
                        <a:t>C123</a:t>
                      </a:r>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4026584016"/>
                  </a:ext>
                </a:extLst>
              </a:tr>
              <a:tr h="131859">
                <a:tc>
                  <a:txBody>
                    <a:bodyPr/>
                    <a:lstStyle/>
                    <a:p>
                      <a:pPr algn="l" fontAlgn="b"/>
                      <a:r>
                        <a:rPr lang="en-US" sz="1000" b="0" u="none" strike="noStrike">
                          <a:solidFill>
                            <a:srgbClr val="000000"/>
                          </a:solidFill>
                          <a:effectLst/>
                        </a:rPr>
                        <a:t>Allen, Mr. William Henry</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3000947859"/>
                  </a:ext>
                </a:extLst>
              </a:tr>
              <a:tr h="131859">
                <a:tc>
                  <a:txBody>
                    <a:bodyPr/>
                    <a:lstStyle/>
                    <a:p>
                      <a:pPr algn="l" fontAlgn="b"/>
                      <a:r>
                        <a:rPr lang="en-US" sz="1000" b="0" u="none" strike="noStrike">
                          <a:solidFill>
                            <a:srgbClr val="000000"/>
                          </a:solidFill>
                          <a:effectLst/>
                        </a:rPr>
                        <a:t>Moran, Mr. James</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3068768476"/>
                  </a:ext>
                </a:extLst>
              </a:tr>
              <a:tr h="131859">
                <a:tc>
                  <a:txBody>
                    <a:bodyPr/>
                    <a:lstStyle/>
                    <a:p>
                      <a:pPr algn="l" fontAlgn="b"/>
                      <a:r>
                        <a:rPr lang="en-US" sz="1000" b="0" u="none" strike="noStrike">
                          <a:solidFill>
                            <a:srgbClr val="000000"/>
                          </a:solidFill>
                          <a:effectLst/>
                        </a:rPr>
                        <a:t>McCarthy, Mr. Timothy J</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a:solidFill>
                            <a:srgbClr val="000000"/>
                          </a:solidFill>
                          <a:effectLst/>
                        </a:rPr>
                        <a:t>E46</a:t>
                      </a:r>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2769038667"/>
                  </a:ext>
                </a:extLst>
              </a:tr>
              <a:tr h="131859">
                <a:tc>
                  <a:txBody>
                    <a:bodyPr/>
                    <a:lstStyle/>
                    <a:p>
                      <a:pPr algn="l" fontAlgn="b"/>
                      <a:r>
                        <a:rPr lang="en-US" sz="1000" b="0" u="none" strike="noStrike">
                          <a:solidFill>
                            <a:srgbClr val="000000"/>
                          </a:solidFill>
                          <a:effectLst/>
                        </a:rPr>
                        <a:t>Palsson, Master. Gosta Leonard</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dirty="0">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2404526541"/>
                  </a:ext>
                </a:extLst>
              </a:tr>
              <a:tr h="131859">
                <a:tc>
                  <a:txBody>
                    <a:bodyPr/>
                    <a:lstStyle/>
                    <a:p>
                      <a:pPr algn="l" fontAlgn="b"/>
                      <a:r>
                        <a:rPr lang="en-US" sz="1000" b="0" u="none" strike="noStrike">
                          <a:solidFill>
                            <a:srgbClr val="000000"/>
                          </a:solidFill>
                          <a:effectLst/>
                        </a:rPr>
                        <a:t>Johnson, Mrs. Oscar W (Elisabeth Vilhelmina Berg)</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551195865"/>
                  </a:ext>
                </a:extLst>
              </a:tr>
              <a:tr h="131859">
                <a:tc>
                  <a:txBody>
                    <a:bodyPr/>
                    <a:lstStyle/>
                    <a:p>
                      <a:pPr algn="l" fontAlgn="b"/>
                      <a:r>
                        <a:rPr lang="en-US" sz="1000" b="0" u="none" strike="noStrike">
                          <a:solidFill>
                            <a:srgbClr val="000000"/>
                          </a:solidFill>
                          <a:effectLst/>
                        </a:rPr>
                        <a:t>Nasser, Mrs. Nicholas (Adele Achem)</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2626155565"/>
                  </a:ext>
                </a:extLst>
              </a:tr>
              <a:tr h="131859">
                <a:tc>
                  <a:txBody>
                    <a:bodyPr/>
                    <a:lstStyle/>
                    <a:p>
                      <a:pPr algn="l" fontAlgn="b"/>
                      <a:r>
                        <a:rPr lang="en-US" sz="1000" b="0" u="none" strike="noStrike">
                          <a:solidFill>
                            <a:srgbClr val="000000"/>
                          </a:solidFill>
                          <a:effectLst/>
                        </a:rPr>
                        <a:t>Sandstrom, Miss. Marguerite Rut</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a:solidFill>
                            <a:srgbClr val="000000"/>
                          </a:solidFill>
                          <a:effectLst/>
                        </a:rPr>
                        <a:t>G6</a:t>
                      </a:r>
                      <a:endParaRPr lang="en-US" sz="1000" b="0" i="0" u="none" strike="noStrike">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4174657102"/>
                  </a:ext>
                </a:extLst>
              </a:tr>
              <a:tr h="131859">
                <a:tc>
                  <a:txBody>
                    <a:bodyPr/>
                    <a:lstStyle/>
                    <a:p>
                      <a:pPr algn="l" fontAlgn="b"/>
                      <a:r>
                        <a:rPr lang="en-US" sz="1000" b="0" u="none" strike="noStrike">
                          <a:solidFill>
                            <a:srgbClr val="000000"/>
                          </a:solidFill>
                          <a:effectLst/>
                        </a:rPr>
                        <a:t>Bonnell, Miss. Elizabeth</a:t>
                      </a:r>
                      <a:endParaRPr lang="en-US" sz="1000" b="0" i="0" u="none" strike="noStrike">
                        <a:solidFill>
                          <a:srgbClr val="000000"/>
                        </a:solidFill>
                        <a:effectLst/>
                        <a:latin typeface="Aptos Narrow" panose="020B0004020202020204" pitchFamily="34" charset="0"/>
                      </a:endParaRPr>
                    </a:p>
                  </a:txBody>
                  <a:tcPr marL="6593" marR="6593" marT="6593" marB="0" anchor="b"/>
                </a:tc>
                <a:tc>
                  <a:txBody>
                    <a:bodyPr/>
                    <a:lstStyle/>
                    <a:p>
                      <a:pPr algn="l" fontAlgn="b"/>
                      <a:r>
                        <a:rPr lang="en-US" sz="1000" b="0" u="none" strike="noStrike" dirty="0">
                          <a:solidFill>
                            <a:srgbClr val="000000"/>
                          </a:solidFill>
                          <a:effectLst/>
                        </a:rPr>
                        <a:t>C103</a:t>
                      </a:r>
                      <a:endParaRPr lang="en-US" sz="1000" b="0" i="0" u="none" strike="noStrike" dirty="0">
                        <a:solidFill>
                          <a:srgbClr val="000000"/>
                        </a:solidFill>
                        <a:effectLst/>
                        <a:latin typeface="Aptos Narrow" panose="020B0004020202020204" pitchFamily="34" charset="0"/>
                      </a:endParaRPr>
                    </a:p>
                  </a:txBody>
                  <a:tcPr marL="6593" marR="6593" marT="6593" marB="0" anchor="b"/>
                </a:tc>
                <a:extLst>
                  <a:ext uri="{0D108BD9-81ED-4DB2-BD59-A6C34878D82A}">
                    <a16:rowId xmlns:a16="http://schemas.microsoft.com/office/drawing/2014/main" val="148154245"/>
                  </a:ext>
                </a:extLst>
              </a:tr>
            </a:tbl>
          </a:graphicData>
        </a:graphic>
      </p:graphicFrame>
      <p:pic>
        <p:nvPicPr>
          <p:cNvPr id="7" name="Picture 6">
            <a:extLst>
              <a:ext uri="{FF2B5EF4-FFF2-40B4-BE49-F238E27FC236}">
                <a16:creationId xmlns:a16="http://schemas.microsoft.com/office/drawing/2014/main" id="{C2001192-6112-1132-DD35-44462DE13ECF}"/>
              </a:ext>
            </a:extLst>
          </p:cNvPr>
          <p:cNvPicPr>
            <a:picLocks noChangeAspect="1"/>
          </p:cNvPicPr>
          <p:nvPr/>
        </p:nvPicPr>
        <p:blipFill rotWithShape="1">
          <a:blip r:embed="rId3">
            <a:extLst>
              <a:ext uri="{28A0092B-C50C-407E-A947-70E740481C1C}">
                <a14:useLocalDpi xmlns:a14="http://schemas.microsoft.com/office/drawing/2010/main" val="0"/>
              </a:ext>
            </a:extLst>
          </a:blip>
          <a:srcRect b="12012"/>
          <a:stretch/>
        </p:blipFill>
        <p:spPr bwMode="auto">
          <a:xfrm>
            <a:off x="652432" y="1468579"/>
            <a:ext cx="10887135" cy="3026419"/>
          </a:xfrm>
          <a:prstGeom prst="rect">
            <a:avLst/>
          </a:prstGeom>
          <a:noFill/>
          <a:ln>
            <a:noFill/>
          </a:ln>
        </p:spPr>
      </p:pic>
      <p:sp>
        <p:nvSpPr>
          <p:cNvPr id="9" name="Right Brace 8">
            <a:extLst>
              <a:ext uri="{FF2B5EF4-FFF2-40B4-BE49-F238E27FC236}">
                <a16:creationId xmlns:a16="http://schemas.microsoft.com/office/drawing/2014/main" id="{7B7EABDD-6AD1-68D4-7251-789038FAC6D3}"/>
              </a:ext>
            </a:extLst>
          </p:cNvPr>
          <p:cNvSpPr/>
          <p:nvPr/>
        </p:nvSpPr>
        <p:spPr>
          <a:xfrm rot="5400000">
            <a:off x="9562697" y="3210029"/>
            <a:ext cx="279133" cy="286832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C5103737-E528-A13B-5875-C30760A4ED23}"/>
              </a:ext>
            </a:extLst>
          </p:cNvPr>
          <p:cNvSpPr/>
          <p:nvPr/>
        </p:nvSpPr>
        <p:spPr>
          <a:xfrm rot="5400000">
            <a:off x="7797495" y="3806798"/>
            <a:ext cx="279133" cy="197317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C9322137-889A-277C-D364-6B931D00528B}"/>
              </a:ext>
            </a:extLst>
          </p:cNvPr>
          <p:cNvSpPr/>
          <p:nvPr/>
        </p:nvSpPr>
        <p:spPr>
          <a:xfrm rot="5400000">
            <a:off x="7797494" y="4278439"/>
            <a:ext cx="279133" cy="197317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EDFD556-6A9C-819F-3D8D-59E0A8049E33}"/>
              </a:ext>
            </a:extLst>
          </p:cNvPr>
          <p:cNvSpPr txBox="1"/>
          <p:nvPr/>
        </p:nvSpPr>
        <p:spPr>
          <a:xfrm>
            <a:off x="9201749" y="4726009"/>
            <a:ext cx="1001028" cy="369332"/>
          </a:xfrm>
          <a:prstGeom prst="rect">
            <a:avLst/>
          </a:prstGeom>
          <a:noFill/>
        </p:spPr>
        <p:txBody>
          <a:bodyPr wrap="square" rtlCol="0">
            <a:spAutoFit/>
          </a:bodyPr>
          <a:lstStyle/>
          <a:p>
            <a:r>
              <a:rPr lang="en-US" dirty="0"/>
              <a:t>1</a:t>
            </a:r>
            <a:r>
              <a:rPr lang="en-US" baseline="30000" dirty="0"/>
              <a:t>st</a:t>
            </a:r>
            <a:r>
              <a:rPr lang="en-US" dirty="0"/>
              <a:t> class</a:t>
            </a:r>
          </a:p>
        </p:txBody>
      </p:sp>
      <p:sp>
        <p:nvSpPr>
          <p:cNvPr id="13" name="TextBox 12">
            <a:extLst>
              <a:ext uri="{FF2B5EF4-FFF2-40B4-BE49-F238E27FC236}">
                <a16:creationId xmlns:a16="http://schemas.microsoft.com/office/drawing/2014/main" id="{BA98A922-5F22-BF3E-274D-A6CE90A2C4AA}"/>
              </a:ext>
            </a:extLst>
          </p:cNvPr>
          <p:cNvSpPr txBox="1"/>
          <p:nvPr/>
        </p:nvSpPr>
        <p:spPr>
          <a:xfrm>
            <a:off x="7415404" y="4884827"/>
            <a:ext cx="1043311" cy="369332"/>
          </a:xfrm>
          <a:prstGeom prst="rect">
            <a:avLst/>
          </a:prstGeom>
          <a:noFill/>
        </p:spPr>
        <p:txBody>
          <a:bodyPr wrap="square" rtlCol="0">
            <a:spAutoFit/>
          </a:bodyPr>
          <a:lstStyle/>
          <a:p>
            <a:r>
              <a:rPr lang="en-US" dirty="0"/>
              <a:t>2</a:t>
            </a:r>
            <a:r>
              <a:rPr lang="en-US" baseline="30000" dirty="0"/>
              <a:t>nd </a:t>
            </a:r>
            <a:r>
              <a:rPr lang="en-US" dirty="0"/>
              <a:t>class</a:t>
            </a:r>
          </a:p>
        </p:txBody>
      </p:sp>
      <p:sp>
        <p:nvSpPr>
          <p:cNvPr id="14" name="TextBox 13">
            <a:extLst>
              <a:ext uri="{FF2B5EF4-FFF2-40B4-BE49-F238E27FC236}">
                <a16:creationId xmlns:a16="http://schemas.microsoft.com/office/drawing/2014/main" id="{72055907-CB99-FBA3-A66E-693B62DCB41F}"/>
              </a:ext>
            </a:extLst>
          </p:cNvPr>
          <p:cNvSpPr txBox="1"/>
          <p:nvPr/>
        </p:nvSpPr>
        <p:spPr>
          <a:xfrm>
            <a:off x="7415403" y="5361288"/>
            <a:ext cx="1043311" cy="369332"/>
          </a:xfrm>
          <a:prstGeom prst="rect">
            <a:avLst/>
          </a:prstGeom>
          <a:noFill/>
        </p:spPr>
        <p:txBody>
          <a:bodyPr wrap="square" rtlCol="0">
            <a:spAutoFit/>
          </a:bodyPr>
          <a:lstStyle/>
          <a:p>
            <a:r>
              <a:rPr lang="en-US" dirty="0"/>
              <a:t>3</a:t>
            </a:r>
            <a:r>
              <a:rPr lang="en-US" baseline="30000" dirty="0"/>
              <a:t>rd </a:t>
            </a:r>
            <a:r>
              <a:rPr lang="en-US" dirty="0"/>
              <a:t>class</a:t>
            </a:r>
          </a:p>
        </p:txBody>
      </p:sp>
      <p:sp>
        <p:nvSpPr>
          <p:cNvPr id="15" name="Rectangle 14">
            <a:extLst>
              <a:ext uri="{FF2B5EF4-FFF2-40B4-BE49-F238E27FC236}">
                <a16:creationId xmlns:a16="http://schemas.microsoft.com/office/drawing/2014/main" id="{817DEEAB-B2D7-1418-ABCB-6E3E00B3D95B}"/>
              </a:ext>
            </a:extLst>
          </p:cNvPr>
          <p:cNvSpPr/>
          <p:nvPr/>
        </p:nvSpPr>
        <p:spPr>
          <a:xfrm>
            <a:off x="1463040" y="4340994"/>
            <a:ext cx="5216893" cy="1636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6981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18435-2B92-65CA-99A2-4D3C99ED46EF}"/>
              </a:ext>
            </a:extLst>
          </p:cNvPr>
          <p:cNvSpPr>
            <a:spLocks noGrp="1"/>
          </p:cNvSpPr>
          <p:nvPr>
            <p:ph type="title"/>
          </p:nvPr>
        </p:nvSpPr>
        <p:spPr/>
        <p:txBody>
          <a:bodyPr/>
          <a:lstStyle/>
          <a:p>
            <a:r>
              <a:rPr lang="en-US" dirty="0"/>
              <a:t>Why metadata matters</a:t>
            </a:r>
          </a:p>
        </p:txBody>
      </p:sp>
      <p:sp>
        <p:nvSpPr>
          <p:cNvPr id="3" name="Content Placeholder 2">
            <a:extLst>
              <a:ext uri="{FF2B5EF4-FFF2-40B4-BE49-F238E27FC236}">
                <a16:creationId xmlns:a16="http://schemas.microsoft.com/office/drawing/2014/main" id="{A3D61AC2-1DE0-6B4D-17A8-FDC3006CAB4A}"/>
              </a:ext>
            </a:extLst>
          </p:cNvPr>
          <p:cNvSpPr>
            <a:spLocks noGrp="1"/>
          </p:cNvSpPr>
          <p:nvPr>
            <p:ph idx="1"/>
          </p:nvPr>
        </p:nvSpPr>
        <p:spPr/>
        <p:txBody>
          <a:bodyPr/>
          <a:lstStyle/>
          <a:p>
            <a:r>
              <a:rPr lang="en-US" dirty="0"/>
              <a:t>A foundation to build the legacy of the dataset on</a:t>
            </a:r>
          </a:p>
        </p:txBody>
      </p:sp>
      <p:pic>
        <p:nvPicPr>
          <p:cNvPr id="4" name="Picture 3" descr="Diagram&#10;&#10;Description automatically generated">
            <a:extLst>
              <a:ext uri="{FF2B5EF4-FFF2-40B4-BE49-F238E27FC236}">
                <a16:creationId xmlns:a16="http://schemas.microsoft.com/office/drawing/2014/main" id="{18060650-2A2F-2F2C-B826-53E232674812}"/>
              </a:ext>
            </a:extLst>
          </p:cNvPr>
          <p:cNvPicPr>
            <a:picLocks noChangeAspect="1"/>
          </p:cNvPicPr>
          <p:nvPr/>
        </p:nvPicPr>
        <p:blipFill>
          <a:blip r:embed="rId2"/>
          <a:stretch>
            <a:fillRect/>
          </a:stretch>
        </p:blipFill>
        <p:spPr>
          <a:xfrm>
            <a:off x="3494002" y="2341704"/>
            <a:ext cx="5545722" cy="4044369"/>
          </a:xfrm>
          <a:prstGeom prst="rect">
            <a:avLst/>
          </a:prstGeom>
        </p:spPr>
      </p:pic>
      <p:sp>
        <p:nvSpPr>
          <p:cNvPr id="5" name="TextBox 4">
            <a:extLst>
              <a:ext uri="{FF2B5EF4-FFF2-40B4-BE49-F238E27FC236}">
                <a16:creationId xmlns:a16="http://schemas.microsoft.com/office/drawing/2014/main" id="{2C285E49-C4FB-87B1-75BF-A703F8336E91}"/>
              </a:ext>
            </a:extLst>
          </p:cNvPr>
          <p:cNvSpPr txBox="1"/>
          <p:nvPr/>
        </p:nvSpPr>
        <p:spPr>
          <a:xfrm>
            <a:off x="5372823" y="6448263"/>
            <a:ext cx="3666901" cy="369332"/>
          </a:xfrm>
          <a:prstGeom prst="rect">
            <a:avLst/>
          </a:prstGeom>
          <a:noFill/>
        </p:spPr>
        <p:txBody>
          <a:bodyPr wrap="none" rtlCol="0">
            <a:spAutoFit/>
          </a:bodyPr>
          <a:lstStyle/>
          <a:p>
            <a:r>
              <a:rPr lang="en-US" dirty="0"/>
              <a:t>Adapted from Michener et al., 1987</a:t>
            </a:r>
          </a:p>
        </p:txBody>
      </p:sp>
      <p:sp>
        <p:nvSpPr>
          <p:cNvPr id="6" name="Rectangle 5">
            <a:extLst>
              <a:ext uri="{FF2B5EF4-FFF2-40B4-BE49-F238E27FC236}">
                <a16:creationId xmlns:a16="http://schemas.microsoft.com/office/drawing/2014/main" id="{3E2B2F20-368C-62F0-1E30-11663502D77A}"/>
              </a:ext>
            </a:extLst>
          </p:cNvPr>
          <p:cNvSpPr/>
          <p:nvPr/>
        </p:nvSpPr>
        <p:spPr>
          <a:xfrm>
            <a:off x="7400924" y="5038725"/>
            <a:ext cx="1438275" cy="619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1851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6059-22AD-C816-C229-B474195261F8}"/>
              </a:ext>
            </a:extLst>
          </p:cNvPr>
          <p:cNvSpPr>
            <a:spLocks noGrp="1"/>
          </p:cNvSpPr>
          <p:nvPr>
            <p:ph type="title"/>
          </p:nvPr>
        </p:nvSpPr>
        <p:spPr/>
        <p:txBody>
          <a:bodyPr/>
          <a:lstStyle/>
          <a:p>
            <a:r>
              <a:rPr lang="en-US" dirty="0"/>
              <a:t>What to Expect in This Course</a:t>
            </a:r>
          </a:p>
        </p:txBody>
      </p:sp>
      <p:sp>
        <p:nvSpPr>
          <p:cNvPr id="3" name="Content Placeholder 2">
            <a:extLst>
              <a:ext uri="{FF2B5EF4-FFF2-40B4-BE49-F238E27FC236}">
                <a16:creationId xmlns:a16="http://schemas.microsoft.com/office/drawing/2014/main" id="{D7F5C47D-68E4-13CA-C5C3-D37C68F80F56}"/>
              </a:ext>
            </a:extLst>
          </p:cNvPr>
          <p:cNvSpPr>
            <a:spLocks noGrp="1"/>
          </p:cNvSpPr>
          <p:nvPr>
            <p:ph idx="1"/>
          </p:nvPr>
        </p:nvSpPr>
        <p:spPr/>
        <p:txBody>
          <a:bodyPr/>
          <a:lstStyle/>
          <a:p>
            <a:r>
              <a:rPr lang="en-US" dirty="0"/>
              <a:t>A detailed look at:</a:t>
            </a:r>
          </a:p>
          <a:p>
            <a:pPr lvl="1"/>
            <a:r>
              <a:rPr lang="en-US" dirty="0"/>
              <a:t>Metadata </a:t>
            </a:r>
          </a:p>
          <a:p>
            <a:pPr lvl="1"/>
            <a:r>
              <a:rPr lang="en-US" dirty="0"/>
              <a:t>Data publication best practices</a:t>
            </a:r>
          </a:p>
          <a:p>
            <a:r>
              <a:rPr lang="en-US" dirty="0"/>
              <a:t>Practical guidance to these concepts</a:t>
            </a:r>
          </a:p>
          <a:p>
            <a:r>
              <a:rPr lang="en-US" dirty="0"/>
              <a:t>Opportunities for collaboration</a:t>
            </a:r>
          </a:p>
          <a:p>
            <a:pPr marL="0" indent="0">
              <a:buNone/>
            </a:pPr>
            <a:endParaRPr lang="en-US" dirty="0"/>
          </a:p>
        </p:txBody>
      </p:sp>
    </p:spTree>
    <p:extLst>
      <p:ext uri="{BB962C8B-B14F-4D97-AF65-F5344CB8AC3E}">
        <p14:creationId xmlns:p14="http://schemas.microsoft.com/office/powerpoint/2010/main" val="10947502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B57F-5963-B737-F557-4AC63E848F7C}"/>
              </a:ext>
            </a:extLst>
          </p:cNvPr>
          <p:cNvSpPr>
            <a:spLocks noGrp="1"/>
          </p:cNvSpPr>
          <p:nvPr>
            <p:ph type="title"/>
          </p:nvPr>
        </p:nvSpPr>
        <p:spPr/>
        <p:txBody>
          <a:bodyPr>
            <a:normAutofit/>
          </a:bodyPr>
          <a:lstStyle/>
          <a:p>
            <a:r>
              <a:rPr lang="en-US" dirty="0"/>
              <a:t>How important do you think comprehensive metadata documentation is for IEP datasets?</a:t>
            </a:r>
          </a:p>
        </p:txBody>
      </p:sp>
      <p:sp>
        <p:nvSpPr>
          <p:cNvPr id="3" name="Content Placeholder 2">
            <a:extLst>
              <a:ext uri="{FF2B5EF4-FFF2-40B4-BE49-F238E27FC236}">
                <a16:creationId xmlns:a16="http://schemas.microsoft.com/office/drawing/2014/main" id="{4F599100-88D2-DBDD-61D8-06130B69A617}"/>
              </a:ext>
            </a:extLst>
          </p:cNvPr>
          <p:cNvSpPr>
            <a:spLocks noGrp="1"/>
          </p:cNvSpPr>
          <p:nvPr>
            <p:ph idx="1"/>
          </p:nvPr>
        </p:nvSpPr>
        <p:spPr/>
        <p:txBody>
          <a:bodyPr/>
          <a:lstStyle/>
          <a:p>
            <a:pPr marL="514350" indent="-514350">
              <a:buAutoNum type="alphaUcParenR"/>
            </a:pPr>
            <a:r>
              <a:rPr lang="en-US" dirty="0"/>
              <a:t>Extremely important, essential for data usability</a:t>
            </a:r>
          </a:p>
          <a:p>
            <a:pPr marL="514350" indent="-514350">
              <a:buFont typeface="Arial" panose="020B0604020202020204" pitchFamily="34" charset="0"/>
              <a:buAutoNum type="alphaUcParenR"/>
            </a:pPr>
            <a:r>
              <a:rPr lang="en-US" dirty="0"/>
              <a:t>Important, but not always necessary</a:t>
            </a:r>
          </a:p>
          <a:p>
            <a:pPr marL="514350" indent="-514350">
              <a:buFont typeface="Arial" panose="020B0604020202020204" pitchFamily="34" charset="0"/>
              <a:buAutoNum type="alphaUcParenR"/>
            </a:pPr>
            <a:r>
              <a:rPr lang="en-US" dirty="0"/>
              <a:t>Somewhat important, mainly to know what the columns are</a:t>
            </a:r>
          </a:p>
          <a:p>
            <a:pPr marL="514350" indent="-514350">
              <a:buAutoNum type="alphaUcParenR"/>
            </a:pPr>
            <a:r>
              <a:rPr lang="en-US" dirty="0"/>
              <a:t>Not very important, the data speaks for itself</a:t>
            </a:r>
          </a:p>
        </p:txBody>
      </p:sp>
    </p:spTree>
    <p:extLst>
      <p:ext uri="{BB962C8B-B14F-4D97-AF65-F5344CB8AC3E}">
        <p14:creationId xmlns:p14="http://schemas.microsoft.com/office/powerpoint/2010/main" val="13120484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92F3-F158-478D-4A66-6498F78B2173}"/>
              </a:ext>
            </a:extLst>
          </p:cNvPr>
          <p:cNvSpPr>
            <a:spLocks noGrp="1"/>
          </p:cNvSpPr>
          <p:nvPr>
            <p:ph type="title"/>
          </p:nvPr>
        </p:nvSpPr>
        <p:spPr/>
        <p:txBody>
          <a:bodyPr/>
          <a:lstStyle/>
          <a:p>
            <a:r>
              <a:rPr lang="en-US" dirty="0"/>
              <a:t>IEP Datasets</a:t>
            </a:r>
          </a:p>
        </p:txBody>
      </p:sp>
      <p:sp>
        <p:nvSpPr>
          <p:cNvPr id="3" name="Content Placeholder 2">
            <a:extLst>
              <a:ext uri="{FF2B5EF4-FFF2-40B4-BE49-F238E27FC236}">
                <a16:creationId xmlns:a16="http://schemas.microsoft.com/office/drawing/2014/main" id="{3A1CEA4F-3C1D-6C57-7ABF-69A2D2F65ED2}"/>
              </a:ext>
            </a:extLst>
          </p:cNvPr>
          <p:cNvSpPr>
            <a:spLocks noGrp="1"/>
          </p:cNvSpPr>
          <p:nvPr>
            <p:ph idx="1"/>
          </p:nvPr>
        </p:nvSpPr>
        <p:spPr/>
        <p:txBody>
          <a:bodyPr/>
          <a:lstStyle/>
          <a:p>
            <a:r>
              <a:rPr lang="en-US" dirty="0"/>
              <a:t>Long term-datasets</a:t>
            </a:r>
          </a:p>
          <a:p>
            <a:r>
              <a:rPr lang="en-US" dirty="0"/>
              <a:t>Ecological data is diverse: IEP data spans many types</a:t>
            </a:r>
          </a:p>
          <a:p>
            <a:endParaRPr lang="en-US" dirty="0"/>
          </a:p>
          <a:p>
            <a:pPr lvl="1"/>
            <a:endParaRPr lang="en-US" dirty="0"/>
          </a:p>
        </p:txBody>
      </p:sp>
      <p:graphicFrame>
        <p:nvGraphicFramePr>
          <p:cNvPr id="5" name="Table 4">
            <a:extLst>
              <a:ext uri="{FF2B5EF4-FFF2-40B4-BE49-F238E27FC236}">
                <a16:creationId xmlns:a16="http://schemas.microsoft.com/office/drawing/2014/main" id="{37A4ACFF-9D88-16E5-2F7E-F4A5B8D960B6}"/>
              </a:ext>
            </a:extLst>
          </p:cNvPr>
          <p:cNvGraphicFramePr>
            <a:graphicFrameLocks noGrp="1"/>
          </p:cNvGraphicFramePr>
          <p:nvPr>
            <p:extLst>
              <p:ext uri="{D42A27DB-BD31-4B8C-83A1-F6EECF244321}">
                <p14:modId xmlns:p14="http://schemas.microsoft.com/office/powerpoint/2010/main" val="3098608409"/>
              </p:ext>
            </p:extLst>
          </p:nvPr>
        </p:nvGraphicFramePr>
        <p:xfrm>
          <a:off x="838200" y="2966018"/>
          <a:ext cx="10438804" cy="3450573"/>
        </p:xfrm>
        <a:graphic>
          <a:graphicData uri="http://schemas.openxmlformats.org/drawingml/2006/table">
            <a:tbl>
              <a:tblPr firstRow="1" bandRow="1">
                <a:tableStyleId>{9D7B26C5-4107-4FEC-AEDC-1716B250A1EF}</a:tableStyleId>
              </a:tblPr>
              <a:tblGrid>
                <a:gridCol w="4357744">
                  <a:extLst>
                    <a:ext uri="{9D8B030D-6E8A-4147-A177-3AD203B41FA5}">
                      <a16:colId xmlns:a16="http://schemas.microsoft.com/office/drawing/2014/main" val="3244232057"/>
                    </a:ext>
                  </a:extLst>
                </a:gridCol>
                <a:gridCol w="1358154">
                  <a:extLst>
                    <a:ext uri="{9D8B030D-6E8A-4147-A177-3AD203B41FA5}">
                      <a16:colId xmlns:a16="http://schemas.microsoft.com/office/drawing/2014/main" val="3646376950"/>
                    </a:ext>
                  </a:extLst>
                </a:gridCol>
                <a:gridCol w="1266652">
                  <a:extLst>
                    <a:ext uri="{9D8B030D-6E8A-4147-A177-3AD203B41FA5}">
                      <a16:colId xmlns:a16="http://schemas.microsoft.com/office/drawing/2014/main" val="3813066075"/>
                    </a:ext>
                  </a:extLst>
                </a:gridCol>
                <a:gridCol w="3456254">
                  <a:extLst>
                    <a:ext uri="{9D8B030D-6E8A-4147-A177-3AD203B41FA5}">
                      <a16:colId xmlns:a16="http://schemas.microsoft.com/office/drawing/2014/main" val="310368626"/>
                    </a:ext>
                  </a:extLst>
                </a:gridCol>
              </a:tblGrid>
              <a:tr h="404573">
                <a:tc>
                  <a:txBody>
                    <a:bodyPr/>
                    <a:lstStyle/>
                    <a:p>
                      <a:pPr algn="l" rtl="0" fontAlgn="ctr"/>
                      <a:r>
                        <a:rPr lang="en-US" sz="2000" u="none" strike="noStrike" dirty="0">
                          <a:effectLst/>
                        </a:rPr>
                        <a:t>Dataset</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Start Year</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End Year</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Target</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2271092088"/>
                  </a:ext>
                </a:extLst>
              </a:tr>
              <a:tr h="404573">
                <a:tc>
                  <a:txBody>
                    <a:bodyPr/>
                    <a:lstStyle/>
                    <a:p>
                      <a:pPr algn="l" rtl="0" fontAlgn="ctr"/>
                      <a:r>
                        <a:rPr lang="en-US" sz="2000" u="none" strike="noStrike" dirty="0">
                          <a:effectLst/>
                        </a:rPr>
                        <a:t>Environmental Monitoring Program</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1971</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Phyto- and Zooplankton, WQ and Nutrients, Benthic</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1873723649"/>
                  </a:ext>
                </a:extLst>
              </a:tr>
              <a:tr h="404573">
                <a:tc>
                  <a:txBody>
                    <a:bodyPr/>
                    <a:lstStyle/>
                    <a:p>
                      <a:pPr algn="l" rtl="0" fontAlgn="ctr"/>
                      <a:r>
                        <a:rPr lang="en-US" sz="2000" u="none" strike="noStrike" dirty="0">
                          <a:effectLst/>
                        </a:rPr>
                        <a:t>Bay Study</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1980</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Present</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Fish, Shrimp, Crab, WQ</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3879298719"/>
                  </a:ext>
                </a:extLst>
              </a:tr>
              <a:tr h="404573">
                <a:tc>
                  <a:txBody>
                    <a:bodyPr/>
                    <a:lstStyle/>
                    <a:p>
                      <a:pPr algn="l" rtl="0" fontAlgn="ctr"/>
                      <a:r>
                        <a:rPr lang="en-US" sz="2000" u="none" strike="noStrike">
                          <a:effectLst/>
                        </a:rPr>
                        <a:t>Summer Tow Net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1959</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Fish, WQ</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749198508"/>
                  </a:ext>
                </a:extLst>
              </a:tr>
              <a:tr h="404573">
                <a:tc>
                  <a:txBody>
                    <a:bodyPr/>
                    <a:lstStyle/>
                    <a:p>
                      <a:pPr algn="l" rtl="0" fontAlgn="ctr"/>
                      <a:r>
                        <a:rPr lang="en-US" sz="2000" u="none" strike="noStrike">
                          <a:effectLst/>
                        </a:rPr>
                        <a:t>Fall Midwater Trawl</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1967</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Fish, WQ, Zooplankton</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3888280299"/>
                  </a:ext>
                </a:extLst>
              </a:tr>
              <a:tr h="404573">
                <a:tc>
                  <a:txBody>
                    <a:bodyPr/>
                    <a:lstStyle/>
                    <a:p>
                      <a:pPr algn="l" rtl="0" fontAlgn="ctr"/>
                      <a:r>
                        <a:rPr lang="en-US" sz="2000" u="none" strike="noStrike">
                          <a:effectLst/>
                        </a:rPr>
                        <a:t>Yolo Bypass</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1998</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Fish, WQ, Zooplankton</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2395384544"/>
                  </a:ext>
                </a:extLst>
              </a:tr>
              <a:tr h="404573">
                <a:tc>
                  <a:txBody>
                    <a:bodyPr/>
                    <a:lstStyle/>
                    <a:p>
                      <a:pPr algn="l" rtl="0" fontAlgn="ctr"/>
                      <a:r>
                        <a:rPr lang="en-US" sz="2000" b="0" u="none" strike="noStrike" dirty="0">
                          <a:solidFill>
                            <a:srgbClr val="000000"/>
                          </a:solidFill>
                          <a:effectLst/>
                        </a:rPr>
                        <a:t>Delta Juvenile Fish Monitoring Program</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1970s</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Fish, WQ, Zooplankton</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2136936465"/>
                  </a:ext>
                </a:extLst>
              </a:tr>
              <a:tr h="404573">
                <a:tc>
                  <a:txBody>
                    <a:bodyPr/>
                    <a:lstStyle/>
                    <a:p>
                      <a:pPr algn="l" rtl="0" fontAlgn="ctr"/>
                      <a:r>
                        <a:rPr lang="en-US" sz="2000" u="none" strike="noStrike" dirty="0">
                          <a:effectLst/>
                        </a:rPr>
                        <a:t>20mm</a:t>
                      </a:r>
                      <a:endParaRPr lang="en-US" sz="2000" b="0" i="0" u="none" strike="noStrike" dirty="0">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1995</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a:effectLst/>
                        </a:rPr>
                        <a:t>Present</a:t>
                      </a:r>
                      <a:endParaRPr lang="en-US" sz="2000" b="0" i="0" u="none" strike="noStrike">
                        <a:solidFill>
                          <a:srgbClr val="000000"/>
                        </a:solidFill>
                        <a:effectLst/>
                        <a:latin typeface="Aptos" panose="020B0004020202020204" pitchFamily="34" charset="0"/>
                      </a:endParaRPr>
                    </a:p>
                  </a:txBody>
                  <a:tcPr marL="8962" marR="8962" marT="8962" marB="0" anchor="ctr"/>
                </a:tc>
                <a:tc>
                  <a:txBody>
                    <a:bodyPr/>
                    <a:lstStyle/>
                    <a:p>
                      <a:pPr algn="l" rtl="0" fontAlgn="ctr"/>
                      <a:r>
                        <a:rPr lang="en-US" sz="2000" u="none" strike="noStrike" dirty="0">
                          <a:effectLst/>
                        </a:rPr>
                        <a:t>Larval Fish, Zooplankton</a:t>
                      </a:r>
                      <a:endParaRPr lang="en-US" sz="2000" b="0" i="0" u="none" strike="noStrike" dirty="0">
                        <a:solidFill>
                          <a:srgbClr val="000000"/>
                        </a:solidFill>
                        <a:effectLst/>
                        <a:latin typeface="Aptos" panose="020B0004020202020204" pitchFamily="34" charset="0"/>
                      </a:endParaRPr>
                    </a:p>
                  </a:txBody>
                  <a:tcPr marL="8962" marR="8962" marT="8962" marB="0" anchor="ctr"/>
                </a:tc>
                <a:extLst>
                  <a:ext uri="{0D108BD9-81ED-4DB2-BD59-A6C34878D82A}">
                    <a16:rowId xmlns:a16="http://schemas.microsoft.com/office/drawing/2014/main" val="1203159956"/>
                  </a:ext>
                </a:extLst>
              </a:tr>
            </a:tbl>
          </a:graphicData>
        </a:graphic>
      </p:graphicFrame>
    </p:spTree>
    <p:extLst>
      <p:ext uri="{BB962C8B-B14F-4D97-AF65-F5344CB8AC3E}">
        <p14:creationId xmlns:p14="http://schemas.microsoft.com/office/powerpoint/2010/main" val="22867526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3E74-6BFB-3DC4-A907-242AF0DB0F78}"/>
              </a:ext>
            </a:extLst>
          </p:cNvPr>
          <p:cNvSpPr>
            <a:spLocks noGrp="1"/>
          </p:cNvSpPr>
          <p:nvPr>
            <p:ph type="title"/>
          </p:nvPr>
        </p:nvSpPr>
        <p:spPr/>
        <p:txBody>
          <a:bodyPr/>
          <a:lstStyle/>
          <a:p>
            <a:r>
              <a:rPr lang="en-US" dirty="0"/>
              <a:t>Importance of Historical Metadata</a:t>
            </a:r>
          </a:p>
        </p:txBody>
      </p:sp>
      <p:sp>
        <p:nvSpPr>
          <p:cNvPr id="3" name="Content Placeholder 2">
            <a:extLst>
              <a:ext uri="{FF2B5EF4-FFF2-40B4-BE49-F238E27FC236}">
                <a16:creationId xmlns:a16="http://schemas.microsoft.com/office/drawing/2014/main" id="{E936D4C7-F70D-7AF4-04D2-7540DE4F0779}"/>
              </a:ext>
            </a:extLst>
          </p:cNvPr>
          <p:cNvSpPr>
            <a:spLocks noGrp="1"/>
          </p:cNvSpPr>
          <p:nvPr>
            <p:ph idx="1"/>
          </p:nvPr>
        </p:nvSpPr>
        <p:spPr/>
        <p:txBody>
          <a:bodyPr>
            <a:normAutofit/>
          </a:bodyPr>
          <a:lstStyle/>
          <a:p>
            <a:r>
              <a:rPr lang="en-US" dirty="0"/>
              <a:t>Refers to documentation of the origin, modifications, and movements of data over time.</a:t>
            </a:r>
          </a:p>
          <a:p>
            <a:r>
              <a:rPr lang="en-US" dirty="0"/>
              <a:t>Extremely important for IEP surveys:</a:t>
            </a:r>
          </a:p>
          <a:p>
            <a:pPr lvl="1"/>
            <a:r>
              <a:rPr lang="en-US" dirty="0"/>
              <a:t>Long-term surveys</a:t>
            </a:r>
          </a:p>
          <a:p>
            <a:pPr lvl="1"/>
            <a:r>
              <a:rPr lang="en-US" dirty="0"/>
              <a:t>Tendency to focus only on current metadata</a:t>
            </a:r>
          </a:p>
          <a:p>
            <a:endParaRPr lang="en-US" dirty="0"/>
          </a:p>
        </p:txBody>
      </p:sp>
      <p:grpSp>
        <p:nvGrpSpPr>
          <p:cNvPr id="4" name="Group 3">
            <a:extLst>
              <a:ext uri="{FF2B5EF4-FFF2-40B4-BE49-F238E27FC236}">
                <a16:creationId xmlns:a16="http://schemas.microsoft.com/office/drawing/2014/main" id="{A212B996-D7CD-F0CE-B47F-46EEB210C72E}"/>
              </a:ext>
            </a:extLst>
          </p:cNvPr>
          <p:cNvGrpSpPr/>
          <p:nvPr/>
        </p:nvGrpSpPr>
        <p:grpSpPr>
          <a:xfrm>
            <a:off x="338667" y="4139370"/>
            <a:ext cx="11693618" cy="2670230"/>
            <a:chOff x="338667" y="4139370"/>
            <a:chExt cx="11693618" cy="2670230"/>
          </a:xfrm>
        </p:grpSpPr>
        <p:sp>
          <p:nvSpPr>
            <p:cNvPr id="77" name="TextBox 76">
              <a:extLst>
                <a:ext uri="{FF2B5EF4-FFF2-40B4-BE49-F238E27FC236}">
                  <a16:creationId xmlns:a16="http://schemas.microsoft.com/office/drawing/2014/main" id="{BBE32D70-F82A-5262-645E-5DF3F9F90264}"/>
                </a:ext>
              </a:extLst>
            </p:cNvPr>
            <p:cNvSpPr txBox="1"/>
            <p:nvPr/>
          </p:nvSpPr>
          <p:spPr>
            <a:xfrm>
              <a:off x="10947929" y="5336071"/>
              <a:ext cx="678391" cy="369332"/>
            </a:xfrm>
            <a:prstGeom prst="rect">
              <a:avLst/>
            </a:prstGeom>
            <a:noFill/>
          </p:spPr>
          <p:txBody>
            <a:bodyPr wrap="none" rtlCol="0">
              <a:spAutoFit/>
            </a:bodyPr>
            <a:lstStyle/>
            <a:p>
              <a:r>
                <a:rPr lang="en-US" dirty="0"/>
                <a:t>2024</a:t>
              </a:r>
            </a:p>
          </p:txBody>
        </p:sp>
        <p:sp>
          <p:nvSpPr>
            <p:cNvPr id="76" name="TextBox 75">
              <a:extLst>
                <a:ext uri="{FF2B5EF4-FFF2-40B4-BE49-F238E27FC236}">
                  <a16:creationId xmlns:a16="http://schemas.microsoft.com/office/drawing/2014/main" id="{A5B6CF2A-0F11-8FA2-818B-679EF7280D86}"/>
                </a:ext>
              </a:extLst>
            </p:cNvPr>
            <p:cNvSpPr txBox="1"/>
            <p:nvPr/>
          </p:nvSpPr>
          <p:spPr>
            <a:xfrm>
              <a:off x="9606493" y="5326087"/>
              <a:ext cx="678391" cy="369332"/>
            </a:xfrm>
            <a:prstGeom prst="rect">
              <a:avLst/>
            </a:prstGeom>
            <a:noFill/>
          </p:spPr>
          <p:txBody>
            <a:bodyPr wrap="none" rtlCol="0">
              <a:spAutoFit/>
            </a:bodyPr>
            <a:lstStyle/>
            <a:p>
              <a:r>
                <a:rPr lang="en-US" dirty="0"/>
                <a:t>2022</a:t>
              </a:r>
            </a:p>
          </p:txBody>
        </p:sp>
        <p:cxnSp>
          <p:nvCxnSpPr>
            <p:cNvPr id="40" name="Straight Arrow Connector 39">
              <a:extLst>
                <a:ext uri="{FF2B5EF4-FFF2-40B4-BE49-F238E27FC236}">
                  <a16:creationId xmlns:a16="http://schemas.microsoft.com/office/drawing/2014/main" id="{76D35DCD-1009-1923-2DB4-E5A62EAFFF04}"/>
                </a:ext>
              </a:extLst>
            </p:cNvPr>
            <p:cNvCxnSpPr/>
            <p:nvPr/>
          </p:nvCxnSpPr>
          <p:spPr>
            <a:xfrm>
              <a:off x="666750" y="5238329"/>
              <a:ext cx="10896600" cy="0"/>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B0FB38C6-8B33-F1DB-F00E-CB60FDCECDBB}"/>
                </a:ext>
              </a:extLst>
            </p:cNvPr>
            <p:cNvCxnSpPr>
              <a:cxnSpLocks/>
            </p:cNvCxnSpPr>
            <p:nvPr/>
          </p:nvCxnSpPr>
          <p:spPr>
            <a:xfrm flipV="1">
              <a:off x="677863" y="5238329"/>
              <a:ext cx="0" cy="91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776C762-C667-CE60-13B4-B78ECAABE4CD}"/>
                </a:ext>
              </a:extLst>
            </p:cNvPr>
            <p:cNvCxnSpPr>
              <a:cxnSpLocks/>
            </p:cNvCxnSpPr>
            <p:nvPr/>
          </p:nvCxnSpPr>
          <p:spPr>
            <a:xfrm flipV="1">
              <a:off x="2000250" y="5238328"/>
              <a:ext cx="0" cy="91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2860827-BDF4-8DAE-572F-87147BE438AD}"/>
                </a:ext>
              </a:extLst>
            </p:cNvPr>
            <p:cNvCxnSpPr>
              <a:cxnSpLocks/>
            </p:cNvCxnSpPr>
            <p:nvPr/>
          </p:nvCxnSpPr>
          <p:spPr>
            <a:xfrm flipV="1">
              <a:off x="3327400" y="5247499"/>
              <a:ext cx="0" cy="91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AA61DB-82A0-F1C7-9585-3FF84F5B58C2}"/>
                </a:ext>
              </a:extLst>
            </p:cNvPr>
            <p:cNvCxnSpPr>
              <a:cxnSpLocks/>
            </p:cNvCxnSpPr>
            <p:nvPr/>
          </p:nvCxnSpPr>
          <p:spPr>
            <a:xfrm flipV="1">
              <a:off x="4648200" y="5249880"/>
              <a:ext cx="0" cy="91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4D6AFD4-5B69-C8BB-E1EE-D1EFCEC330B7}"/>
                </a:ext>
              </a:extLst>
            </p:cNvPr>
            <p:cNvCxnSpPr>
              <a:cxnSpLocks/>
            </p:cNvCxnSpPr>
            <p:nvPr/>
          </p:nvCxnSpPr>
          <p:spPr>
            <a:xfrm flipV="1">
              <a:off x="5984875" y="5245116"/>
              <a:ext cx="0" cy="91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F5AFA58-E6E3-A14A-CC01-7DF7B0D042E6}"/>
                </a:ext>
              </a:extLst>
            </p:cNvPr>
            <p:cNvCxnSpPr>
              <a:cxnSpLocks/>
            </p:cNvCxnSpPr>
            <p:nvPr/>
          </p:nvCxnSpPr>
          <p:spPr>
            <a:xfrm flipV="1">
              <a:off x="7302500" y="5245116"/>
              <a:ext cx="0" cy="91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F9850DC-3EA6-E7B3-EDA2-F11B48750313}"/>
                </a:ext>
              </a:extLst>
            </p:cNvPr>
            <p:cNvCxnSpPr>
              <a:cxnSpLocks/>
            </p:cNvCxnSpPr>
            <p:nvPr/>
          </p:nvCxnSpPr>
          <p:spPr>
            <a:xfrm flipV="1">
              <a:off x="8632825" y="5245116"/>
              <a:ext cx="0" cy="91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14979C4-F9FC-7FB6-6DA9-A77B0C4BA249}"/>
                </a:ext>
              </a:extLst>
            </p:cNvPr>
            <p:cNvCxnSpPr>
              <a:cxnSpLocks/>
            </p:cNvCxnSpPr>
            <p:nvPr/>
          </p:nvCxnSpPr>
          <p:spPr>
            <a:xfrm flipV="1">
              <a:off x="9950450" y="5249879"/>
              <a:ext cx="0" cy="91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78C3DC2-A578-1F9A-3A59-D1F853BE3C4F}"/>
                </a:ext>
              </a:extLst>
            </p:cNvPr>
            <p:cNvCxnSpPr>
              <a:cxnSpLocks/>
            </p:cNvCxnSpPr>
            <p:nvPr/>
          </p:nvCxnSpPr>
          <p:spPr>
            <a:xfrm flipV="1">
              <a:off x="10610850" y="5245116"/>
              <a:ext cx="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BBAFDBA-1848-1702-3C57-99B15344FFCE}"/>
                </a:ext>
              </a:extLst>
            </p:cNvPr>
            <p:cNvCxnSpPr>
              <a:cxnSpLocks/>
            </p:cNvCxnSpPr>
            <p:nvPr/>
          </p:nvCxnSpPr>
          <p:spPr>
            <a:xfrm flipV="1">
              <a:off x="11280775" y="5245116"/>
              <a:ext cx="0" cy="91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9B5F033-3982-4B7D-1C16-1EE2EC6BA1E5}"/>
                </a:ext>
              </a:extLst>
            </p:cNvPr>
            <p:cNvCxnSpPr>
              <a:cxnSpLocks/>
            </p:cNvCxnSpPr>
            <p:nvPr/>
          </p:nvCxnSpPr>
          <p:spPr>
            <a:xfrm flipV="1">
              <a:off x="9950450" y="5238328"/>
              <a:ext cx="0" cy="109728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78143B1-0E26-FD06-5B25-85A5B35132CA}"/>
                </a:ext>
              </a:extLst>
            </p:cNvPr>
            <p:cNvCxnSpPr>
              <a:cxnSpLocks/>
            </p:cNvCxnSpPr>
            <p:nvPr/>
          </p:nvCxnSpPr>
          <p:spPr>
            <a:xfrm flipV="1">
              <a:off x="7962900" y="5247498"/>
              <a:ext cx="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B1484A1-A7EA-6C8A-1052-CEFE8559A538}"/>
                </a:ext>
              </a:extLst>
            </p:cNvPr>
            <p:cNvCxnSpPr>
              <a:cxnSpLocks/>
            </p:cNvCxnSpPr>
            <p:nvPr/>
          </p:nvCxnSpPr>
          <p:spPr>
            <a:xfrm flipV="1">
              <a:off x="4648200" y="5246571"/>
              <a:ext cx="0"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1A57D43B-F973-ED56-AF28-2C266161AD24}"/>
                </a:ext>
              </a:extLst>
            </p:cNvPr>
            <p:cNvCxnSpPr>
              <a:cxnSpLocks/>
            </p:cNvCxnSpPr>
            <p:nvPr/>
          </p:nvCxnSpPr>
          <p:spPr>
            <a:xfrm flipV="1">
              <a:off x="9296400" y="4755460"/>
              <a:ext cx="0" cy="482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4AB276E-30A6-FFCF-1D8F-5EC0831A1327}"/>
                </a:ext>
              </a:extLst>
            </p:cNvPr>
            <p:cNvCxnSpPr>
              <a:cxnSpLocks/>
            </p:cNvCxnSpPr>
            <p:nvPr/>
          </p:nvCxnSpPr>
          <p:spPr>
            <a:xfrm flipV="1">
              <a:off x="3327400" y="4781128"/>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3AA0053-80E9-8665-5F71-FFCD0D3D561D}"/>
                </a:ext>
              </a:extLst>
            </p:cNvPr>
            <p:cNvCxnSpPr>
              <a:cxnSpLocks/>
            </p:cNvCxnSpPr>
            <p:nvPr/>
          </p:nvCxnSpPr>
          <p:spPr>
            <a:xfrm flipV="1">
              <a:off x="1346199" y="4604086"/>
              <a:ext cx="0" cy="640080"/>
            </a:xfrm>
            <a:prstGeom prst="line">
              <a:avLst/>
            </a:prstGeom>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343D8760-6261-4CC1-04BE-44AF73DE3396}"/>
                </a:ext>
              </a:extLst>
            </p:cNvPr>
            <p:cNvSpPr txBox="1"/>
            <p:nvPr/>
          </p:nvSpPr>
          <p:spPr>
            <a:xfrm>
              <a:off x="522478" y="4139370"/>
              <a:ext cx="1647439" cy="369332"/>
            </a:xfrm>
            <a:prstGeom prst="rect">
              <a:avLst/>
            </a:prstGeom>
            <a:noFill/>
          </p:spPr>
          <p:txBody>
            <a:bodyPr wrap="none" rtlCol="0">
              <a:spAutoFit/>
            </a:bodyPr>
            <a:lstStyle/>
            <a:p>
              <a:r>
                <a:rPr lang="en-US" dirty="0"/>
                <a:t>Project started</a:t>
              </a:r>
            </a:p>
          </p:txBody>
        </p:sp>
        <p:sp>
          <p:nvSpPr>
            <p:cNvPr id="63" name="TextBox 62">
              <a:extLst>
                <a:ext uri="{FF2B5EF4-FFF2-40B4-BE49-F238E27FC236}">
                  <a16:creationId xmlns:a16="http://schemas.microsoft.com/office/drawing/2014/main" id="{9459DD3E-DF01-D26B-EF90-9844DD4CDC83}"/>
                </a:ext>
              </a:extLst>
            </p:cNvPr>
            <p:cNvSpPr txBox="1"/>
            <p:nvPr/>
          </p:nvSpPr>
          <p:spPr>
            <a:xfrm>
              <a:off x="2299846" y="4317222"/>
              <a:ext cx="2049920" cy="369332"/>
            </a:xfrm>
            <a:prstGeom prst="rect">
              <a:avLst/>
            </a:prstGeom>
            <a:noFill/>
          </p:spPr>
          <p:txBody>
            <a:bodyPr wrap="none" rtlCol="0">
              <a:spAutoFit/>
            </a:bodyPr>
            <a:lstStyle/>
            <a:p>
              <a:r>
                <a:rPr lang="en-US" dirty="0"/>
                <a:t>Sixth survey added</a:t>
              </a:r>
            </a:p>
          </p:txBody>
        </p:sp>
        <p:sp>
          <p:nvSpPr>
            <p:cNvPr id="64" name="TextBox 63">
              <a:extLst>
                <a:ext uri="{FF2B5EF4-FFF2-40B4-BE49-F238E27FC236}">
                  <a16:creationId xmlns:a16="http://schemas.microsoft.com/office/drawing/2014/main" id="{25366734-9A67-4C74-A0B7-A1AB9BDCC7C3}"/>
                </a:ext>
              </a:extLst>
            </p:cNvPr>
            <p:cNvSpPr txBox="1"/>
            <p:nvPr/>
          </p:nvSpPr>
          <p:spPr>
            <a:xfrm>
              <a:off x="3249342" y="5992506"/>
              <a:ext cx="2795830" cy="369332"/>
            </a:xfrm>
            <a:prstGeom prst="rect">
              <a:avLst/>
            </a:prstGeom>
            <a:noFill/>
          </p:spPr>
          <p:txBody>
            <a:bodyPr wrap="none" rtlCol="0">
              <a:spAutoFit/>
            </a:bodyPr>
            <a:lstStyle/>
            <a:p>
              <a:r>
                <a:rPr lang="en-US" dirty="0"/>
                <a:t>Napa River stations added</a:t>
              </a:r>
            </a:p>
          </p:txBody>
        </p:sp>
        <p:sp>
          <p:nvSpPr>
            <p:cNvPr id="65" name="TextBox 64">
              <a:extLst>
                <a:ext uri="{FF2B5EF4-FFF2-40B4-BE49-F238E27FC236}">
                  <a16:creationId xmlns:a16="http://schemas.microsoft.com/office/drawing/2014/main" id="{BF76F4BB-7B8A-7930-B01A-684BCBECF2AB}"/>
                </a:ext>
              </a:extLst>
            </p:cNvPr>
            <p:cNvSpPr txBox="1"/>
            <p:nvPr/>
          </p:nvSpPr>
          <p:spPr>
            <a:xfrm>
              <a:off x="6443584" y="5992506"/>
              <a:ext cx="3031856" cy="369332"/>
            </a:xfrm>
            <a:prstGeom prst="rect">
              <a:avLst/>
            </a:prstGeom>
            <a:noFill/>
          </p:spPr>
          <p:txBody>
            <a:bodyPr wrap="none" rtlCol="0">
              <a:spAutoFit/>
            </a:bodyPr>
            <a:lstStyle/>
            <a:p>
              <a:r>
                <a:rPr lang="en-US" dirty="0"/>
                <a:t>Napa River stations removed</a:t>
              </a:r>
            </a:p>
          </p:txBody>
        </p:sp>
        <p:sp>
          <p:nvSpPr>
            <p:cNvPr id="66" name="TextBox 65">
              <a:extLst>
                <a:ext uri="{FF2B5EF4-FFF2-40B4-BE49-F238E27FC236}">
                  <a16:creationId xmlns:a16="http://schemas.microsoft.com/office/drawing/2014/main" id="{E5D20903-546B-7EB6-B3C7-79A9F4872A0B}"/>
                </a:ext>
              </a:extLst>
            </p:cNvPr>
            <p:cNvSpPr txBox="1"/>
            <p:nvPr/>
          </p:nvSpPr>
          <p:spPr>
            <a:xfrm>
              <a:off x="8600636" y="6440268"/>
              <a:ext cx="2795830" cy="369332"/>
            </a:xfrm>
            <a:prstGeom prst="rect">
              <a:avLst/>
            </a:prstGeom>
            <a:noFill/>
          </p:spPr>
          <p:txBody>
            <a:bodyPr wrap="none" rtlCol="0">
              <a:spAutoFit/>
            </a:bodyPr>
            <a:lstStyle/>
            <a:p>
              <a:r>
                <a:rPr lang="en-US" dirty="0"/>
                <a:t>Napa River stations added</a:t>
              </a:r>
            </a:p>
          </p:txBody>
        </p:sp>
        <p:sp>
          <p:nvSpPr>
            <p:cNvPr id="67" name="TextBox 66">
              <a:extLst>
                <a:ext uri="{FF2B5EF4-FFF2-40B4-BE49-F238E27FC236}">
                  <a16:creationId xmlns:a16="http://schemas.microsoft.com/office/drawing/2014/main" id="{50F8A224-5CCC-047A-444E-F90DAD6648B8}"/>
                </a:ext>
              </a:extLst>
            </p:cNvPr>
            <p:cNvSpPr txBox="1"/>
            <p:nvPr/>
          </p:nvSpPr>
          <p:spPr>
            <a:xfrm>
              <a:off x="9915487" y="5981908"/>
              <a:ext cx="2116798" cy="369332"/>
            </a:xfrm>
            <a:prstGeom prst="rect">
              <a:avLst/>
            </a:prstGeom>
            <a:noFill/>
          </p:spPr>
          <p:txBody>
            <a:bodyPr wrap="none" rtlCol="0">
              <a:spAutoFit/>
            </a:bodyPr>
            <a:lstStyle/>
            <a:p>
              <a:r>
                <a:rPr lang="en-US" dirty="0"/>
                <a:t>SPB stations added</a:t>
              </a:r>
            </a:p>
          </p:txBody>
        </p:sp>
        <p:sp>
          <p:nvSpPr>
            <p:cNvPr id="68" name="TextBox 67">
              <a:extLst>
                <a:ext uri="{FF2B5EF4-FFF2-40B4-BE49-F238E27FC236}">
                  <a16:creationId xmlns:a16="http://schemas.microsoft.com/office/drawing/2014/main" id="{080F1A27-1501-3975-317C-4251A72D5E07}"/>
                </a:ext>
              </a:extLst>
            </p:cNvPr>
            <p:cNvSpPr txBox="1"/>
            <p:nvPr/>
          </p:nvSpPr>
          <p:spPr>
            <a:xfrm>
              <a:off x="7730396" y="4287843"/>
              <a:ext cx="3115405" cy="369332"/>
            </a:xfrm>
            <a:prstGeom prst="rect">
              <a:avLst/>
            </a:prstGeom>
            <a:noFill/>
          </p:spPr>
          <p:txBody>
            <a:bodyPr wrap="none" rtlCol="0">
              <a:spAutoFit/>
            </a:bodyPr>
            <a:lstStyle/>
            <a:p>
              <a:r>
                <a:rPr lang="en-US" dirty="0"/>
                <a:t>Two additional surveys added</a:t>
              </a:r>
            </a:p>
          </p:txBody>
        </p:sp>
        <p:sp>
          <p:nvSpPr>
            <p:cNvPr id="69" name="TextBox 68">
              <a:extLst>
                <a:ext uri="{FF2B5EF4-FFF2-40B4-BE49-F238E27FC236}">
                  <a16:creationId xmlns:a16="http://schemas.microsoft.com/office/drawing/2014/main" id="{5A1EF4C7-EF29-47D3-6889-3B77033809D6}"/>
                </a:ext>
              </a:extLst>
            </p:cNvPr>
            <p:cNvSpPr txBox="1"/>
            <p:nvPr/>
          </p:nvSpPr>
          <p:spPr>
            <a:xfrm>
              <a:off x="338667" y="5329768"/>
              <a:ext cx="678391" cy="369332"/>
            </a:xfrm>
            <a:prstGeom prst="rect">
              <a:avLst/>
            </a:prstGeom>
            <a:noFill/>
          </p:spPr>
          <p:txBody>
            <a:bodyPr wrap="none" rtlCol="0">
              <a:spAutoFit/>
            </a:bodyPr>
            <a:lstStyle/>
            <a:p>
              <a:r>
                <a:rPr lang="en-US" dirty="0"/>
                <a:t>2008</a:t>
              </a:r>
            </a:p>
          </p:txBody>
        </p:sp>
        <p:sp>
          <p:nvSpPr>
            <p:cNvPr id="70" name="TextBox 69">
              <a:extLst>
                <a:ext uri="{FF2B5EF4-FFF2-40B4-BE49-F238E27FC236}">
                  <a16:creationId xmlns:a16="http://schemas.microsoft.com/office/drawing/2014/main" id="{A8AB11F7-0468-14E9-FFB8-0C037961996F}"/>
                </a:ext>
              </a:extLst>
            </p:cNvPr>
            <p:cNvSpPr txBox="1"/>
            <p:nvPr/>
          </p:nvSpPr>
          <p:spPr>
            <a:xfrm>
              <a:off x="1661055" y="5331540"/>
              <a:ext cx="678391" cy="369332"/>
            </a:xfrm>
            <a:prstGeom prst="rect">
              <a:avLst/>
            </a:prstGeom>
            <a:noFill/>
          </p:spPr>
          <p:txBody>
            <a:bodyPr wrap="none" rtlCol="0">
              <a:spAutoFit/>
            </a:bodyPr>
            <a:lstStyle/>
            <a:p>
              <a:r>
                <a:rPr lang="en-US" dirty="0"/>
                <a:t>2010</a:t>
              </a:r>
            </a:p>
          </p:txBody>
        </p:sp>
        <p:sp>
          <p:nvSpPr>
            <p:cNvPr id="71" name="TextBox 70">
              <a:extLst>
                <a:ext uri="{FF2B5EF4-FFF2-40B4-BE49-F238E27FC236}">
                  <a16:creationId xmlns:a16="http://schemas.microsoft.com/office/drawing/2014/main" id="{799BB8CB-674A-731F-73DE-C9D4C5D751DF}"/>
                </a:ext>
              </a:extLst>
            </p:cNvPr>
            <p:cNvSpPr txBox="1"/>
            <p:nvPr/>
          </p:nvSpPr>
          <p:spPr>
            <a:xfrm>
              <a:off x="2985611" y="5336254"/>
              <a:ext cx="678391" cy="369332"/>
            </a:xfrm>
            <a:prstGeom prst="rect">
              <a:avLst/>
            </a:prstGeom>
            <a:noFill/>
          </p:spPr>
          <p:txBody>
            <a:bodyPr wrap="none" rtlCol="0">
              <a:spAutoFit/>
            </a:bodyPr>
            <a:lstStyle/>
            <a:p>
              <a:r>
                <a:rPr lang="en-US" dirty="0"/>
                <a:t>2012</a:t>
              </a:r>
            </a:p>
          </p:txBody>
        </p:sp>
        <p:sp>
          <p:nvSpPr>
            <p:cNvPr id="72" name="TextBox 71">
              <a:extLst>
                <a:ext uri="{FF2B5EF4-FFF2-40B4-BE49-F238E27FC236}">
                  <a16:creationId xmlns:a16="http://schemas.microsoft.com/office/drawing/2014/main" id="{18144F51-3A1B-932B-515E-B23B6623C4B0}"/>
                </a:ext>
              </a:extLst>
            </p:cNvPr>
            <p:cNvSpPr txBox="1"/>
            <p:nvPr/>
          </p:nvSpPr>
          <p:spPr>
            <a:xfrm>
              <a:off x="4307947" y="5331274"/>
              <a:ext cx="678391" cy="369332"/>
            </a:xfrm>
            <a:prstGeom prst="rect">
              <a:avLst/>
            </a:prstGeom>
            <a:noFill/>
          </p:spPr>
          <p:txBody>
            <a:bodyPr wrap="none" rtlCol="0">
              <a:spAutoFit/>
            </a:bodyPr>
            <a:lstStyle/>
            <a:p>
              <a:r>
                <a:rPr lang="en-US" dirty="0"/>
                <a:t>2014</a:t>
              </a:r>
            </a:p>
          </p:txBody>
        </p:sp>
        <p:sp>
          <p:nvSpPr>
            <p:cNvPr id="73" name="TextBox 72">
              <a:extLst>
                <a:ext uri="{FF2B5EF4-FFF2-40B4-BE49-F238E27FC236}">
                  <a16:creationId xmlns:a16="http://schemas.microsoft.com/office/drawing/2014/main" id="{65FD3326-BB2E-B90D-4EAE-BBE1891AD2DD}"/>
                </a:ext>
              </a:extLst>
            </p:cNvPr>
            <p:cNvSpPr txBox="1"/>
            <p:nvPr/>
          </p:nvSpPr>
          <p:spPr>
            <a:xfrm>
              <a:off x="5640917" y="5331540"/>
              <a:ext cx="678391" cy="369332"/>
            </a:xfrm>
            <a:prstGeom prst="rect">
              <a:avLst/>
            </a:prstGeom>
            <a:noFill/>
          </p:spPr>
          <p:txBody>
            <a:bodyPr wrap="none" rtlCol="0">
              <a:spAutoFit/>
            </a:bodyPr>
            <a:lstStyle/>
            <a:p>
              <a:r>
                <a:rPr lang="en-US" dirty="0"/>
                <a:t>2016</a:t>
              </a:r>
            </a:p>
          </p:txBody>
        </p:sp>
        <p:sp>
          <p:nvSpPr>
            <p:cNvPr id="74" name="TextBox 73">
              <a:extLst>
                <a:ext uri="{FF2B5EF4-FFF2-40B4-BE49-F238E27FC236}">
                  <a16:creationId xmlns:a16="http://schemas.microsoft.com/office/drawing/2014/main" id="{3BED5C9A-044A-1631-F81B-3581DC2625EF}"/>
                </a:ext>
              </a:extLst>
            </p:cNvPr>
            <p:cNvSpPr txBox="1"/>
            <p:nvPr/>
          </p:nvSpPr>
          <p:spPr>
            <a:xfrm>
              <a:off x="6961504" y="5329296"/>
              <a:ext cx="678391" cy="369332"/>
            </a:xfrm>
            <a:prstGeom prst="rect">
              <a:avLst/>
            </a:prstGeom>
            <a:noFill/>
          </p:spPr>
          <p:txBody>
            <a:bodyPr wrap="none" rtlCol="0">
              <a:spAutoFit/>
            </a:bodyPr>
            <a:lstStyle/>
            <a:p>
              <a:r>
                <a:rPr lang="en-US" dirty="0"/>
                <a:t>2018</a:t>
              </a:r>
            </a:p>
          </p:txBody>
        </p:sp>
        <p:sp>
          <p:nvSpPr>
            <p:cNvPr id="75" name="TextBox 74">
              <a:extLst>
                <a:ext uri="{FF2B5EF4-FFF2-40B4-BE49-F238E27FC236}">
                  <a16:creationId xmlns:a16="http://schemas.microsoft.com/office/drawing/2014/main" id="{83D38D69-D807-EF16-3436-7EEFDFB9DF0E}"/>
                </a:ext>
              </a:extLst>
            </p:cNvPr>
            <p:cNvSpPr txBox="1"/>
            <p:nvPr/>
          </p:nvSpPr>
          <p:spPr>
            <a:xfrm>
              <a:off x="8288867" y="5326087"/>
              <a:ext cx="678391" cy="369332"/>
            </a:xfrm>
            <a:prstGeom prst="rect">
              <a:avLst/>
            </a:prstGeom>
            <a:noFill/>
          </p:spPr>
          <p:txBody>
            <a:bodyPr wrap="none" rtlCol="0">
              <a:spAutoFit/>
            </a:bodyPr>
            <a:lstStyle/>
            <a:p>
              <a:r>
                <a:rPr lang="en-US" dirty="0"/>
                <a:t>2020</a:t>
              </a:r>
            </a:p>
          </p:txBody>
        </p:sp>
        <p:sp>
          <p:nvSpPr>
            <p:cNvPr id="78" name="Oval 77">
              <a:extLst>
                <a:ext uri="{FF2B5EF4-FFF2-40B4-BE49-F238E27FC236}">
                  <a16:creationId xmlns:a16="http://schemas.microsoft.com/office/drawing/2014/main" id="{49D6E661-0255-C366-8F32-8BA0DEF8B437}"/>
                </a:ext>
              </a:extLst>
            </p:cNvPr>
            <p:cNvSpPr>
              <a:spLocks noChangeAspect="1"/>
            </p:cNvSpPr>
            <p:nvPr/>
          </p:nvSpPr>
          <p:spPr>
            <a:xfrm>
              <a:off x="1300478" y="4511614"/>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45280748-8E2E-70DC-CABF-A582600EA4D2}"/>
                </a:ext>
              </a:extLst>
            </p:cNvPr>
            <p:cNvSpPr>
              <a:spLocks noChangeAspect="1"/>
            </p:cNvSpPr>
            <p:nvPr/>
          </p:nvSpPr>
          <p:spPr>
            <a:xfrm>
              <a:off x="9907111" y="6342675"/>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CC09B64-9BC2-385F-BF46-01C63114A791}"/>
                </a:ext>
              </a:extLst>
            </p:cNvPr>
            <p:cNvSpPr>
              <a:spLocks noChangeAspect="1"/>
            </p:cNvSpPr>
            <p:nvPr/>
          </p:nvSpPr>
          <p:spPr>
            <a:xfrm>
              <a:off x="3281680" y="4683913"/>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57C9580-2429-E6FE-CCC2-94EDA03307CB}"/>
                </a:ext>
              </a:extLst>
            </p:cNvPr>
            <p:cNvSpPr>
              <a:spLocks noChangeAspect="1"/>
            </p:cNvSpPr>
            <p:nvPr/>
          </p:nvSpPr>
          <p:spPr>
            <a:xfrm>
              <a:off x="4601808" y="5885443"/>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EEC23DCD-5AF4-960E-9A4B-ED7358ACB32D}"/>
                </a:ext>
              </a:extLst>
            </p:cNvPr>
            <p:cNvSpPr>
              <a:spLocks noChangeAspect="1"/>
            </p:cNvSpPr>
            <p:nvPr/>
          </p:nvSpPr>
          <p:spPr>
            <a:xfrm>
              <a:off x="7918832" y="589523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E71F18A-0A3A-A515-182E-43BE5CC21938}"/>
                </a:ext>
              </a:extLst>
            </p:cNvPr>
            <p:cNvSpPr>
              <a:spLocks noChangeAspect="1"/>
            </p:cNvSpPr>
            <p:nvPr/>
          </p:nvSpPr>
          <p:spPr>
            <a:xfrm>
              <a:off x="9250679" y="466100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9A78753-04CB-A3F8-6E1E-4138F9F65E42}"/>
                </a:ext>
              </a:extLst>
            </p:cNvPr>
            <p:cNvSpPr>
              <a:spLocks noChangeAspect="1"/>
            </p:cNvSpPr>
            <p:nvPr/>
          </p:nvSpPr>
          <p:spPr>
            <a:xfrm>
              <a:off x="10565130" y="5890468"/>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6585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6588-6B8F-CBF7-BE76-01108B4784E9}"/>
              </a:ext>
            </a:extLst>
          </p:cNvPr>
          <p:cNvSpPr>
            <a:spLocks noGrp="1"/>
          </p:cNvSpPr>
          <p:nvPr>
            <p:ph type="title"/>
          </p:nvPr>
        </p:nvSpPr>
        <p:spPr/>
        <p:txBody>
          <a:bodyPr/>
          <a:lstStyle/>
          <a:p>
            <a:r>
              <a:rPr lang="en-US" dirty="0"/>
              <a:t>Where do we Start: Metadata Standards</a:t>
            </a:r>
          </a:p>
        </p:txBody>
      </p:sp>
      <p:sp>
        <p:nvSpPr>
          <p:cNvPr id="10" name="Content Placeholder 9">
            <a:extLst>
              <a:ext uri="{FF2B5EF4-FFF2-40B4-BE49-F238E27FC236}">
                <a16:creationId xmlns:a16="http://schemas.microsoft.com/office/drawing/2014/main" id="{0331B4B1-858F-66E5-80BA-C2D370951922}"/>
              </a:ext>
            </a:extLst>
          </p:cNvPr>
          <p:cNvSpPr>
            <a:spLocks noGrp="1"/>
          </p:cNvSpPr>
          <p:nvPr>
            <p:ph idx="1"/>
          </p:nvPr>
        </p:nvSpPr>
        <p:spPr/>
        <p:txBody>
          <a:bodyPr/>
          <a:lstStyle/>
          <a:p>
            <a:r>
              <a:rPr lang="en-US" dirty="0"/>
              <a:t>List of standardized elements to facilitate consistency</a:t>
            </a:r>
          </a:p>
          <a:p>
            <a:r>
              <a:rPr lang="en-US" dirty="0"/>
              <a:t>Structured approach enables:</a:t>
            </a:r>
          </a:p>
          <a:p>
            <a:pPr lvl="1"/>
            <a:r>
              <a:rPr lang="en-US" dirty="0"/>
              <a:t>Discovery</a:t>
            </a:r>
          </a:p>
          <a:p>
            <a:pPr lvl="1"/>
            <a:r>
              <a:rPr lang="en-US" dirty="0"/>
              <a:t>Accessibility</a:t>
            </a:r>
          </a:p>
          <a:p>
            <a:pPr lvl="1"/>
            <a:r>
              <a:rPr lang="en-US" dirty="0"/>
              <a:t>Automation</a:t>
            </a:r>
          </a:p>
          <a:p>
            <a:pPr lvl="1"/>
            <a:r>
              <a:rPr lang="en-US" dirty="0"/>
              <a:t>Reuse</a:t>
            </a:r>
          </a:p>
          <a:p>
            <a:pPr lvl="1"/>
            <a:r>
              <a:rPr lang="en-US" dirty="0"/>
              <a:t>Interoperability</a:t>
            </a:r>
          </a:p>
          <a:p>
            <a:r>
              <a:rPr lang="en-US" dirty="0"/>
              <a:t>Ease of use, for all</a:t>
            </a:r>
          </a:p>
          <a:p>
            <a:endParaRPr lang="en-US" dirty="0"/>
          </a:p>
          <a:p>
            <a:pPr lvl="1"/>
            <a:endParaRPr lang="en-US" dirty="0"/>
          </a:p>
          <a:p>
            <a:pPr lvl="1"/>
            <a:endParaRPr lang="en-US" dirty="0"/>
          </a:p>
          <a:p>
            <a:endParaRPr lang="en-US" dirty="0"/>
          </a:p>
        </p:txBody>
      </p:sp>
      <p:sp>
        <p:nvSpPr>
          <p:cNvPr id="3" name="TextBox 2">
            <a:extLst>
              <a:ext uri="{FF2B5EF4-FFF2-40B4-BE49-F238E27FC236}">
                <a16:creationId xmlns:a16="http://schemas.microsoft.com/office/drawing/2014/main" id="{A4AC4675-71EF-3AAF-F226-EA61102C9702}"/>
              </a:ext>
            </a:extLst>
          </p:cNvPr>
          <p:cNvSpPr txBox="1"/>
          <p:nvPr/>
        </p:nvSpPr>
        <p:spPr>
          <a:xfrm>
            <a:off x="5264330" y="3325832"/>
            <a:ext cx="5225020" cy="3416320"/>
          </a:xfrm>
          <a:prstGeom prst="rect">
            <a:avLst/>
          </a:prstGeom>
          <a:noFill/>
        </p:spPr>
        <p:txBody>
          <a:bodyPr wrap="none" rtlCol="0">
            <a:spAutoFit/>
          </a:bodyPr>
          <a:lstStyle/>
          <a:p>
            <a:pPr marL="800100" lvl="1" indent="-342900">
              <a:buBlip>
                <a:blip r:embed="rId3"/>
              </a:buBlip>
            </a:pPr>
            <a:r>
              <a:rPr lang="en-US" sz="2400" dirty="0">
                <a:ln w="0"/>
                <a:solidFill>
                  <a:schemeClr val="accent1"/>
                </a:solidFill>
                <a:effectLst>
                  <a:outerShdw blurRad="50800" dist="38100" dir="2700000" algn="tl" rotWithShape="0">
                    <a:prstClr val="black">
                      <a:alpha val="40000"/>
                    </a:prstClr>
                  </a:outerShdw>
                </a:effectLst>
              </a:rPr>
              <a:t>Metadata</a:t>
            </a:r>
          </a:p>
          <a:p>
            <a:pPr marL="1257300" lvl="2" indent="-342900">
              <a:buBlip>
                <a:blip r:embed="rId3"/>
              </a:buBlip>
            </a:pPr>
            <a:r>
              <a:rPr lang="en-US" sz="2400" dirty="0">
                <a:ln w="0"/>
                <a:solidFill>
                  <a:schemeClr val="accent1"/>
                </a:solidFill>
                <a:effectLst>
                  <a:outerShdw blurRad="50800" dist="38100" dir="2700000" algn="tl" rotWithShape="0">
                    <a:prstClr val="black">
                      <a:alpha val="40000"/>
                    </a:prstClr>
                  </a:outerShdw>
                </a:effectLst>
              </a:rPr>
              <a:t>Element – Title</a:t>
            </a:r>
          </a:p>
          <a:p>
            <a:pPr marL="1257300" lvl="2" indent="-342900">
              <a:buBlip>
                <a:blip r:embed="rId3"/>
              </a:buBlip>
            </a:pPr>
            <a:r>
              <a:rPr lang="en-US" sz="2400" dirty="0">
                <a:ln w="0"/>
                <a:solidFill>
                  <a:schemeClr val="accent1"/>
                </a:solidFill>
                <a:effectLst>
                  <a:outerShdw blurRad="50800" dist="38100" dir="2700000" algn="tl" rotWithShape="0">
                    <a:prstClr val="black">
                      <a:alpha val="40000"/>
                    </a:prstClr>
                  </a:outerShdw>
                </a:effectLst>
              </a:rPr>
              <a:t>Element – PIs</a:t>
            </a:r>
          </a:p>
          <a:p>
            <a:pPr marL="1257300" lvl="2" indent="-342900">
              <a:buBlip>
                <a:blip r:embed="rId3"/>
              </a:buBlip>
            </a:pPr>
            <a:r>
              <a:rPr lang="en-US" sz="2400" dirty="0">
                <a:ln w="0"/>
                <a:solidFill>
                  <a:schemeClr val="accent1"/>
                </a:solidFill>
                <a:effectLst>
                  <a:outerShdw blurRad="50800" dist="38100" dir="2700000" algn="tl" rotWithShape="0">
                    <a:prstClr val="black">
                      <a:alpha val="40000"/>
                    </a:prstClr>
                  </a:outerShdw>
                </a:effectLst>
              </a:rPr>
              <a:t>Element – Publication Date</a:t>
            </a:r>
          </a:p>
          <a:p>
            <a:pPr marL="1257300" lvl="2" indent="-342900">
              <a:buBlip>
                <a:blip r:embed="rId3"/>
              </a:buBlip>
            </a:pPr>
            <a:r>
              <a:rPr lang="en-US" sz="2400" dirty="0">
                <a:ln w="0"/>
                <a:solidFill>
                  <a:schemeClr val="accent1"/>
                </a:solidFill>
                <a:effectLst>
                  <a:outerShdw blurRad="50800" dist="38100" dir="2700000" algn="tl" rotWithShape="0">
                    <a:prstClr val="black">
                      <a:alpha val="40000"/>
                    </a:prstClr>
                  </a:outerShdw>
                </a:effectLst>
              </a:rPr>
              <a:t>Element – Abstract</a:t>
            </a:r>
          </a:p>
          <a:p>
            <a:pPr marL="1257300" lvl="2" indent="-342900">
              <a:buBlip>
                <a:blip r:embed="rId3"/>
              </a:buBlip>
            </a:pPr>
            <a:r>
              <a:rPr lang="en-US" sz="2400" dirty="0">
                <a:ln w="0"/>
                <a:solidFill>
                  <a:schemeClr val="accent1"/>
                </a:solidFill>
                <a:effectLst>
                  <a:outerShdw blurRad="50800" dist="38100" dir="2700000" algn="tl" rotWithShape="0">
                    <a:prstClr val="black">
                      <a:alpha val="40000"/>
                    </a:prstClr>
                  </a:outerShdw>
                </a:effectLst>
              </a:rPr>
              <a:t>Element – Package ID</a:t>
            </a:r>
          </a:p>
          <a:p>
            <a:pPr marL="1257300" lvl="2" indent="-342900">
              <a:buBlip>
                <a:blip r:embed="rId3"/>
              </a:buBlip>
            </a:pPr>
            <a:r>
              <a:rPr lang="en-US" sz="2400" dirty="0">
                <a:ln w="0"/>
                <a:solidFill>
                  <a:schemeClr val="accent1"/>
                </a:solidFill>
                <a:effectLst>
                  <a:outerShdw blurRad="50800" dist="38100" dir="2700000" algn="tl" rotWithShape="0">
                    <a:prstClr val="black">
                      <a:alpha val="40000"/>
                    </a:prstClr>
                  </a:outerShdw>
                </a:effectLst>
              </a:rPr>
              <a:t>Element – Data Table(s)</a:t>
            </a:r>
          </a:p>
          <a:p>
            <a:pPr marL="1257300" lvl="2" indent="-342900">
              <a:buBlip>
                <a:blip r:embed="rId3"/>
              </a:buBlip>
            </a:pPr>
            <a:r>
              <a:rPr lang="en-US" sz="2400" dirty="0">
                <a:ln w="0"/>
                <a:solidFill>
                  <a:schemeClr val="accent1"/>
                </a:solidFill>
                <a:effectLst>
                  <a:outerShdw blurRad="50800" dist="38100" dir="2700000" algn="tl" rotWithShape="0">
                    <a:prstClr val="black">
                      <a:alpha val="40000"/>
                    </a:prstClr>
                  </a:outerShdw>
                </a:effectLst>
              </a:rPr>
              <a:t>Element – Intellectual Rights</a:t>
            </a:r>
          </a:p>
          <a:p>
            <a:endParaRPr lang="en-US" sz="2400" dirty="0">
              <a:ln w="0"/>
              <a:solidFill>
                <a:schemeClr val="accent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784788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BF00B-6826-95C1-1C2F-7E6B81AE9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4533A2-CD3A-E7AF-4307-CD822A2B4C3C}"/>
              </a:ext>
            </a:extLst>
          </p:cNvPr>
          <p:cNvSpPr>
            <a:spLocks noGrp="1"/>
          </p:cNvSpPr>
          <p:nvPr>
            <p:ph type="title"/>
          </p:nvPr>
        </p:nvSpPr>
        <p:spPr/>
        <p:txBody>
          <a:bodyPr/>
          <a:lstStyle/>
          <a:p>
            <a:r>
              <a:rPr lang="en-US" dirty="0"/>
              <a:t>Metadata Standards: EML</a:t>
            </a:r>
          </a:p>
        </p:txBody>
      </p:sp>
      <p:sp>
        <p:nvSpPr>
          <p:cNvPr id="3" name="Content Placeholder 2">
            <a:extLst>
              <a:ext uri="{FF2B5EF4-FFF2-40B4-BE49-F238E27FC236}">
                <a16:creationId xmlns:a16="http://schemas.microsoft.com/office/drawing/2014/main" id="{4A713399-2A49-D885-ED52-2B69A6ECC110}"/>
              </a:ext>
            </a:extLst>
          </p:cNvPr>
          <p:cNvSpPr>
            <a:spLocks noGrp="1"/>
          </p:cNvSpPr>
          <p:nvPr>
            <p:ph idx="1"/>
          </p:nvPr>
        </p:nvSpPr>
        <p:spPr>
          <a:xfrm>
            <a:off x="838201" y="1578750"/>
            <a:ext cx="10610460" cy="4351338"/>
          </a:xfrm>
        </p:spPr>
        <p:txBody>
          <a:bodyPr>
            <a:normAutofit/>
          </a:bodyPr>
          <a:lstStyle/>
          <a:p>
            <a:r>
              <a:rPr lang="en-US" dirty="0"/>
              <a:t>Ecological metadata language</a:t>
            </a:r>
          </a:p>
          <a:p>
            <a:r>
              <a:rPr lang="en-US" dirty="0"/>
              <a:t>Curated specifically for ecological data</a:t>
            </a:r>
          </a:p>
          <a:p>
            <a:r>
              <a:rPr lang="en-US" dirty="0"/>
              <a:t>Nested structure</a:t>
            </a:r>
          </a:p>
          <a:p>
            <a:pPr lvl="1"/>
            <a:r>
              <a:rPr lang="en-US" dirty="0"/>
              <a:t>XML</a:t>
            </a:r>
          </a:p>
          <a:p>
            <a:pPr lvl="1">
              <a:buBlip>
                <a:blip r:embed="rId3"/>
              </a:buBlip>
            </a:pPr>
            <a:r>
              <a:rPr lang="en-US" dirty="0"/>
              <a:t>Element</a:t>
            </a:r>
          </a:p>
          <a:p>
            <a:pPr lvl="2">
              <a:buBlip>
                <a:blip r:embed="rId3"/>
              </a:buBlip>
            </a:pPr>
            <a:r>
              <a:rPr lang="en-US" dirty="0"/>
              <a:t>(Elements)</a:t>
            </a:r>
          </a:p>
          <a:p>
            <a:pPr lvl="3">
              <a:buBlip>
                <a:blip r:embed="rId3"/>
              </a:buBlip>
            </a:pPr>
            <a:r>
              <a:rPr lang="en-US" dirty="0"/>
              <a:t>(Attributes)</a:t>
            </a:r>
          </a:p>
          <a:p>
            <a:pPr lvl="2">
              <a:buBlip>
                <a:blip r:embed="rId3"/>
              </a:buBlip>
            </a:pPr>
            <a:r>
              <a:rPr lang="en-US" dirty="0"/>
              <a:t>Attributes</a:t>
            </a:r>
          </a:p>
          <a:p>
            <a:r>
              <a:rPr lang="en-US" dirty="0"/>
              <a:t>Ideal for complex ecological data</a:t>
            </a:r>
          </a:p>
          <a:p>
            <a:endParaRPr lang="en-US" dirty="0"/>
          </a:p>
          <a:p>
            <a:pPr marL="0" indent="0">
              <a:buNone/>
            </a:pPr>
            <a:endParaRPr lang="en-US" dirty="0"/>
          </a:p>
        </p:txBody>
      </p:sp>
      <p:pic>
        <p:nvPicPr>
          <p:cNvPr id="1026" name="Picture 2">
            <a:extLst>
              <a:ext uri="{FF2B5EF4-FFF2-40B4-BE49-F238E27FC236}">
                <a16:creationId xmlns:a16="http://schemas.microsoft.com/office/drawing/2014/main" id="{8A70CE58-C15D-012C-ECBF-C75CFE5B1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7574" y="685800"/>
            <a:ext cx="4086225"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6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2C26-EE20-F8BE-CF9F-F46243EF5DEE}"/>
              </a:ext>
            </a:extLst>
          </p:cNvPr>
          <p:cNvSpPr>
            <a:spLocks noGrp="1"/>
          </p:cNvSpPr>
          <p:nvPr>
            <p:ph type="title"/>
          </p:nvPr>
        </p:nvSpPr>
        <p:spPr/>
        <p:txBody>
          <a:bodyPr/>
          <a:lstStyle/>
          <a:p>
            <a:r>
              <a:rPr lang="en-US" dirty="0"/>
              <a:t>EML Example</a:t>
            </a:r>
          </a:p>
        </p:txBody>
      </p:sp>
      <p:sp>
        <p:nvSpPr>
          <p:cNvPr id="3" name="Content Placeholder 2">
            <a:extLst>
              <a:ext uri="{FF2B5EF4-FFF2-40B4-BE49-F238E27FC236}">
                <a16:creationId xmlns:a16="http://schemas.microsoft.com/office/drawing/2014/main" id="{72C253BE-7075-BEC3-2B09-8960A844A2C3}"/>
              </a:ext>
            </a:extLst>
          </p:cNvPr>
          <p:cNvSpPr>
            <a:spLocks noGrp="1"/>
          </p:cNvSpPr>
          <p:nvPr>
            <p:ph idx="1"/>
          </p:nvPr>
        </p:nvSpPr>
        <p:spPr/>
        <p:txBody>
          <a:bodyPr>
            <a:normAutofit fontScale="92500" lnSpcReduction="20000"/>
          </a:bodyPr>
          <a:lstStyle/>
          <a:p>
            <a:r>
              <a:rPr lang="en-US" dirty="0"/>
              <a:t>SLS</a:t>
            </a:r>
          </a:p>
          <a:p>
            <a:pPr lvl="1"/>
            <a:r>
              <a:rPr lang="en-US" dirty="0"/>
              <a:t>Creator</a:t>
            </a:r>
          </a:p>
          <a:p>
            <a:pPr lvl="2"/>
            <a:r>
              <a:rPr lang="en-US" dirty="0"/>
              <a:t>Organization Name: Interagency Ecological Program (IEP)</a:t>
            </a:r>
          </a:p>
          <a:p>
            <a:pPr lvl="1"/>
            <a:r>
              <a:rPr lang="en-US" dirty="0"/>
              <a:t>Data Entities</a:t>
            </a:r>
          </a:p>
          <a:p>
            <a:pPr lvl="2"/>
            <a:r>
              <a:rPr lang="en-US" dirty="0"/>
              <a:t>Data Table</a:t>
            </a:r>
          </a:p>
          <a:p>
            <a:pPr lvl="3"/>
            <a:r>
              <a:rPr lang="en-US" dirty="0"/>
              <a:t>Name: Catch.csv</a:t>
            </a:r>
          </a:p>
          <a:p>
            <a:pPr lvl="3"/>
            <a:r>
              <a:rPr lang="en-US" dirty="0"/>
              <a:t>Description: Fish catch data from the Smelt Larval Survey</a:t>
            </a:r>
          </a:p>
          <a:p>
            <a:pPr lvl="3"/>
            <a:r>
              <a:rPr lang="en-US" dirty="0"/>
              <a:t>Table Structure</a:t>
            </a:r>
          </a:p>
          <a:p>
            <a:pPr lvl="4"/>
            <a:r>
              <a:rPr lang="en-US" dirty="0"/>
              <a:t>Size: 297714 byte</a:t>
            </a:r>
          </a:p>
          <a:p>
            <a:pPr lvl="3"/>
            <a:r>
              <a:rPr lang="en-US" dirty="0"/>
              <a:t>Table Column Descriptions</a:t>
            </a:r>
          </a:p>
          <a:p>
            <a:pPr lvl="4"/>
            <a:r>
              <a:rPr lang="en-US" dirty="0"/>
              <a:t>Attribute</a:t>
            </a:r>
          </a:p>
          <a:p>
            <a:pPr lvl="5"/>
            <a:r>
              <a:rPr lang="en-US" dirty="0"/>
              <a:t>Column Name: Date</a:t>
            </a:r>
          </a:p>
          <a:p>
            <a:pPr lvl="5"/>
            <a:r>
              <a:rPr lang="en-US" dirty="0"/>
              <a:t>Definition: Date when sampling occurred</a:t>
            </a:r>
          </a:p>
          <a:p>
            <a:pPr lvl="4"/>
            <a:r>
              <a:rPr lang="en-US" dirty="0"/>
              <a:t>Attribute</a:t>
            </a:r>
          </a:p>
          <a:p>
            <a:pPr lvl="5"/>
            <a:r>
              <a:rPr lang="en-US" dirty="0"/>
              <a:t>Column Name: Station</a:t>
            </a:r>
          </a:p>
          <a:p>
            <a:pPr lvl="5"/>
            <a:r>
              <a:rPr lang="en-US" dirty="0"/>
              <a:t>Definition: Project station number</a:t>
            </a:r>
          </a:p>
          <a:p>
            <a:pPr lvl="3"/>
            <a:endParaRPr lang="en-US" dirty="0"/>
          </a:p>
          <a:p>
            <a:pPr lvl="4"/>
            <a:endParaRPr lang="en-US" dirty="0"/>
          </a:p>
          <a:p>
            <a:pPr lvl="1"/>
            <a:endParaRPr lang="en-US" dirty="0"/>
          </a:p>
        </p:txBody>
      </p:sp>
    </p:spTree>
    <p:extLst>
      <p:ext uri="{BB962C8B-B14F-4D97-AF65-F5344CB8AC3E}">
        <p14:creationId xmlns:p14="http://schemas.microsoft.com/office/powerpoint/2010/main" val="1913785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96717-D5BF-5A83-BC1A-46F8225AE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17141-3613-8E8E-F787-293EC24FC4E6}"/>
              </a:ext>
            </a:extLst>
          </p:cNvPr>
          <p:cNvSpPr>
            <a:spLocks noGrp="1"/>
          </p:cNvSpPr>
          <p:nvPr>
            <p:ph type="title"/>
          </p:nvPr>
        </p:nvSpPr>
        <p:spPr/>
        <p:txBody>
          <a:bodyPr/>
          <a:lstStyle/>
          <a:p>
            <a:r>
              <a:rPr lang="en-US" dirty="0"/>
              <a:t>Metadata Standards: Adopting EML </a:t>
            </a:r>
          </a:p>
        </p:txBody>
      </p:sp>
      <p:sp>
        <p:nvSpPr>
          <p:cNvPr id="3" name="Content Placeholder 2">
            <a:extLst>
              <a:ext uri="{FF2B5EF4-FFF2-40B4-BE49-F238E27FC236}">
                <a16:creationId xmlns:a16="http://schemas.microsoft.com/office/drawing/2014/main" id="{302A2A16-2322-233E-35BF-9F2DCE54B40A}"/>
              </a:ext>
            </a:extLst>
          </p:cNvPr>
          <p:cNvSpPr>
            <a:spLocks noGrp="1"/>
          </p:cNvSpPr>
          <p:nvPr>
            <p:ph idx="1"/>
          </p:nvPr>
        </p:nvSpPr>
        <p:spPr/>
        <p:txBody>
          <a:bodyPr/>
          <a:lstStyle/>
          <a:p>
            <a:r>
              <a:rPr lang="en-US" dirty="0"/>
              <a:t>Made with ecological data in mind</a:t>
            </a:r>
          </a:p>
          <a:p>
            <a:r>
              <a:rPr lang="en-US" dirty="0"/>
              <a:t>Comprehensive </a:t>
            </a:r>
          </a:p>
          <a:p>
            <a:r>
              <a:rPr lang="en-US" dirty="0"/>
              <a:t>Extendable</a:t>
            </a:r>
          </a:p>
          <a:p>
            <a:pPr lvl="1"/>
            <a:r>
              <a:rPr lang="en-US" dirty="0"/>
              <a:t>Important to serve IEP datasets, e.g., historical metadata</a:t>
            </a:r>
          </a:p>
          <a:p>
            <a:r>
              <a:rPr lang="en-US" dirty="0"/>
              <a:t>Officially supported standard of the Environmental Data Initiative (EDI)</a:t>
            </a:r>
          </a:p>
          <a:p>
            <a:pPr lvl="1"/>
            <a:r>
              <a:rPr lang="en-US" dirty="0"/>
              <a:t>Infrastructure in place to help guide users</a:t>
            </a:r>
          </a:p>
          <a:p>
            <a:pPr lvl="2"/>
            <a:r>
              <a:rPr lang="en-US" dirty="0" err="1"/>
              <a:t>ezEML</a:t>
            </a:r>
            <a:endParaRPr lang="en-US" dirty="0"/>
          </a:p>
          <a:p>
            <a:pPr lvl="2"/>
            <a:r>
              <a:rPr lang="en-US" dirty="0" err="1"/>
              <a:t>EMLassemblyline</a:t>
            </a:r>
            <a:r>
              <a:rPr lang="en-US" dirty="0"/>
              <a:t> (EAL)</a:t>
            </a:r>
          </a:p>
          <a:p>
            <a:endParaRPr lang="en-US" dirty="0"/>
          </a:p>
        </p:txBody>
      </p:sp>
    </p:spTree>
    <p:extLst>
      <p:ext uri="{BB962C8B-B14F-4D97-AF65-F5344CB8AC3E}">
        <p14:creationId xmlns:p14="http://schemas.microsoft.com/office/powerpoint/2010/main" val="1586827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555DCB-9334-2684-74F8-8D4090C2FD43}"/>
              </a:ext>
            </a:extLst>
          </p:cNvPr>
          <p:cNvPicPr>
            <a:picLocks noChangeAspect="1"/>
          </p:cNvPicPr>
          <p:nvPr/>
        </p:nvPicPr>
        <p:blipFill>
          <a:blip r:embed="rId2"/>
          <a:stretch>
            <a:fillRect/>
          </a:stretch>
        </p:blipFill>
        <p:spPr>
          <a:xfrm>
            <a:off x="1364225" y="0"/>
            <a:ext cx="9463549" cy="6858000"/>
          </a:xfrm>
          <a:prstGeom prst="rect">
            <a:avLst/>
          </a:prstGeom>
        </p:spPr>
      </p:pic>
      <p:sp>
        <p:nvSpPr>
          <p:cNvPr id="10" name="Rectangle 9">
            <a:extLst>
              <a:ext uri="{FF2B5EF4-FFF2-40B4-BE49-F238E27FC236}">
                <a16:creationId xmlns:a16="http://schemas.microsoft.com/office/drawing/2014/main" id="{B52BE43B-955A-D51D-4EAE-760D9271164B}"/>
              </a:ext>
            </a:extLst>
          </p:cNvPr>
          <p:cNvSpPr/>
          <p:nvPr/>
        </p:nvSpPr>
        <p:spPr>
          <a:xfrm>
            <a:off x="3924300" y="381000"/>
            <a:ext cx="5353050" cy="618172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1925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E2CFD-DF69-3D15-E744-161A309C317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150170-B169-C222-A6E6-807DBD85EE0D}"/>
              </a:ext>
            </a:extLst>
          </p:cNvPr>
          <p:cNvPicPr>
            <a:picLocks noChangeAspect="1"/>
          </p:cNvPicPr>
          <p:nvPr/>
        </p:nvPicPr>
        <p:blipFill>
          <a:blip r:embed="rId2"/>
          <a:stretch>
            <a:fillRect/>
          </a:stretch>
        </p:blipFill>
        <p:spPr>
          <a:xfrm>
            <a:off x="1270715" y="0"/>
            <a:ext cx="9627419" cy="6858000"/>
          </a:xfrm>
          <a:prstGeom prst="rect">
            <a:avLst/>
          </a:prstGeom>
        </p:spPr>
      </p:pic>
      <p:sp>
        <p:nvSpPr>
          <p:cNvPr id="6" name="Rectangle 5">
            <a:extLst>
              <a:ext uri="{FF2B5EF4-FFF2-40B4-BE49-F238E27FC236}">
                <a16:creationId xmlns:a16="http://schemas.microsoft.com/office/drawing/2014/main" id="{13D72F04-5DB1-0815-BCA7-620CD761197B}"/>
              </a:ext>
            </a:extLst>
          </p:cNvPr>
          <p:cNvSpPr/>
          <p:nvPr/>
        </p:nvSpPr>
        <p:spPr>
          <a:xfrm>
            <a:off x="1409700" y="238125"/>
            <a:ext cx="1447800" cy="38862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38BA7B-CF9B-7198-875C-073AE94E7CB3}"/>
              </a:ext>
            </a:extLst>
          </p:cNvPr>
          <p:cNvSpPr/>
          <p:nvPr/>
        </p:nvSpPr>
        <p:spPr>
          <a:xfrm>
            <a:off x="10448925" y="1152525"/>
            <a:ext cx="361950" cy="37147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0A68F5C-05A3-06CE-FB54-902C7D323AFE}"/>
              </a:ext>
            </a:extLst>
          </p:cNvPr>
          <p:cNvSpPr/>
          <p:nvPr/>
        </p:nvSpPr>
        <p:spPr>
          <a:xfrm>
            <a:off x="1409700" y="4276726"/>
            <a:ext cx="1447800" cy="6477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1FA3D4-D30F-0999-B61D-BA7FBF768ACD}"/>
              </a:ext>
            </a:extLst>
          </p:cNvPr>
          <p:cNvSpPr/>
          <p:nvPr/>
        </p:nvSpPr>
        <p:spPr>
          <a:xfrm>
            <a:off x="1409700" y="5181599"/>
            <a:ext cx="1447800"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501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E1197C-A0EB-6ED3-1C9E-C366497C3AF3}"/>
              </a:ext>
            </a:extLst>
          </p:cNvPr>
          <p:cNvSpPr>
            <a:spLocks noGrp="1"/>
          </p:cNvSpPr>
          <p:nvPr>
            <p:ph type="title"/>
          </p:nvPr>
        </p:nvSpPr>
        <p:spPr/>
        <p:txBody>
          <a:bodyPr/>
          <a:lstStyle/>
          <a:p>
            <a:r>
              <a:rPr lang="en-US" dirty="0" err="1"/>
              <a:t>EMLassemblyline</a:t>
            </a:r>
            <a:endParaRPr lang="en-US" dirty="0"/>
          </a:p>
        </p:txBody>
      </p:sp>
      <p:sp>
        <p:nvSpPr>
          <p:cNvPr id="7" name="Content Placeholder 6">
            <a:extLst>
              <a:ext uri="{FF2B5EF4-FFF2-40B4-BE49-F238E27FC236}">
                <a16:creationId xmlns:a16="http://schemas.microsoft.com/office/drawing/2014/main" id="{A44AA13E-8E21-6881-D029-72FAC150250C}"/>
              </a:ext>
            </a:extLst>
          </p:cNvPr>
          <p:cNvSpPr>
            <a:spLocks noGrp="1"/>
          </p:cNvSpPr>
          <p:nvPr>
            <p:ph idx="1"/>
          </p:nvPr>
        </p:nvSpPr>
        <p:spPr>
          <a:xfrm>
            <a:off x="838200" y="1639203"/>
            <a:ext cx="5629977" cy="4351338"/>
          </a:xfrm>
        </p:spPr>
        <p:txBody>
          <a:bodyPr/>
          <a:lstStyle/>
          <a:p>
            <a:r>
              <a:rPr lang="en-US" dirty="0"/>
              <a:t>Programmatically create EML metadata, R</a:t>
            </a:r>
          </a:p>
          <a:p>
            <a:r>
              <a:rPr lang="en-US" dirty="0"/>
              <a:t>Upload data package to a repository</a:t>
            </a:r>
          </a:p>
          <a:p>
            <a:r>
              <a:rPr lang="en-US" dirty="0"/>
              <a:t>Automate data publication process</a:t>
            </a:r>
          </a:p>
          <a:p>
            <a:r>
              <a:rPr lang="en-US" dirty="0"/>
              <a:t>https://github.com/EDIorg/EMLassemblyline?tab=readme-ov-file</a:t>
            </a:r>
          </a:p>
        </p:txBody>
      </p:sp>
      <p:pic>
        <p:nvPicPr>
          <p:cNvPr id="9" name="Picture 8">
            <a:extLst>
              <a:ext uri="{FF2B5EF4-FFF2-40B4-BE49-F238E27FC236}">
                <a16:creationId xmlns:a16="http://schemas.microsoft.com/office/drawing/2014/main" id="{526924FC-6809-259C-4BF2-8291BB6FC317}"/>
              </a:ext>
            </a:extLst>
          </p:cNvPr>
          <p:cNvPicPr>
            <a:picLocks noChangeAspect="1"/>
          </p:cNvPicPr>
          <p:nvPr/>
        </p:nvPicPr>
        <p:blipFill>
          <a:blip r:embed="rId2"/>
          <a:stretch>
            <a:fillRect/>
          </a:stretch>
        </p:blipFill>
        <p:spPr>
          <a:xfrm>
            <a:off x="1238364" y="5195867"/>
            <a:ext cx="4276103" cy="1531597"/>
          </a:xfrm>
          <a:prstGeom prst="rect">
            <a:avLst/>
          </a:prstGeom>
        </p:spPr>
      </p:pic>
      <p:pic>
        <p:nvPicPr>
          <p:cNvPr id="3" name="Picture 2">
            <a:extLst>
              <a:ext uri="{FF2B5EF4-FFF2-40B4-BE49-F238E27FC236}">
                <a16:creationId xmlns:a16="http://schemas.microsoft.com/office/drawing/2014/main" id="{28F5EF7E-198C-F5D9-57C5-8AD882E09793}"/>
              </a:ext>
            </a:extLst>
          </p:cNvPr>
          <p:cNvPicPr>
            <a:picLocks noChangeAspect="1"/>
          </p:cNvPicPr>
          <p:nvPr/>
        </p:nvPicPr>
        <p:blipFill>
          <a:blip r:embed="rId3"/>
          <a:stretch>
            <a:fillRect/>
          </a:stretch>
        </p:blipFill>
        <p:spPr>
          <a:xfrm>
            <a:off x="6458552" y="808527"/>
            <a:ext cx="5558057" cy="5250154"/>
          </a:xfrm>
          <a:prstGeom prst="rect">
            <a:avLst/>
          </a:prstGeom>
        </p:spPr>
      </p:pic>
    </p:spTree>
    <p:extLst>
      <p:ext uri="{BB962C8B-B14F-4D97-AF65-F5344CB8AC3E}">
        <p14:creationId xmlns:p14="http://schemas.microsoft.com/office/powerpoint/2010/main" val="12130296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EAF70-405B-D245-57AA-2D5A07A498E8}"/>
              </a:ext>
            </a:extLst>
          </p:cNvPr>
          <p:cNvSpPr>
            <a:spLocks noGrp="1"/>
          </p:cNvSpPr>
          <p:nvPr>
            <p:ph type="title"/>
          </p:nvPr>
        </p:nvSpPr>
        <p:spPr/>
        <p:txBody>
          <a:bodyPr/>
          <a:lstStyle/>
          <a:p>
            <a:r>
              <a:rPr lang="en-US" dirty="0"/>
              <a:t>More to Come!</a:t>
            </a:r>
          </a:p>
        </p:txBody>
      </p:sp>
      <p:sp>
        <p:nvSpPr>
          <p:cNvPr id="3" name="Content Placeholder 2">
            <a:extLst>
              <a:ext uri="{FF2B5EF4-FFF2-40B4-BE49-F238E27FC236}">
                <a16:creationId xmlns:a16="http://schemas.microsoft.com/office/drawing/2014/main" id="{85F50FD7-4591-B59C-A165-ED7BE18EFDFC}"/>
              </a:ext>
            </a:extLst>
          </p:cNvPr>
          <p:cNvSpPr>
            <a:spLocks noGrp="1"/>
          </p:cNvSpPr>
          <p:nvPr>
            <p:ph idx="1"/>
          </p:nvPr>
        </p:nvSpPr>
        <p:spPr/>
        <p:txBody>
          <a:bodyPr/>
          <a:lstStyle/>
          <a:p>
            <a:r>
              <a:rPr lang="en-US" dirty="0"/>
              <a:t>Full training later in the year, day-long</a:t>
            </a:r>
          </a:p>
          <a:p>
            <a:r>
              <a:rPr lang="en-US" dirty="0"/>
              <a:t>More in-depth discussion on these concepts</a:t>
            </a:r>
          </a:p>
          <a:p>
            <a:r>
              <a:rPr lang="en-US" dirty="0"/>
              <a:t>Workshop component to:</a:t>
            </a:r>
          </a:p>
          <a:p>
            <a:pPr lvl="1"/>
            <a:r>
              <a:rPr lang="en-US" dirty="0"/>
              <a:t>Showcase practical guidance</a:t>
            </a:r>
          </a:p>
          <a:p>
            <a:pPr lvl="1"/>
            <a:r>
              <a:rPr lang="en-US" dirty="0"/>
              <a:t>Application to your own data package</a:t>
            </a:r>
          </a:p>
        </p:txBody>
      </p:sp>
      <p:pic>
        <p:nvPicPr>
          <p:cNvPr id="15" name="Picture 14">
            <a:extLst>
              <a:ext uri="{FF2B5EF4-FFF2-40B4-BE49-F238E27FC236}">
                <a16:creationId xmlns:a16="http://schemas.microsoft.com/office/drawing/2014/main" id="{E010180C-442E-0B88-456F-21E71050D2D9}"/>
              </a:ext>
            </a:extLst>
          </p:cNvPr>
          <p:cNvPicPr>
            <a:picLocks noChangeAspect="1"/>
          </p:cNvPicPr>
          <p:nvPr/>
        </p:nvPicPr>
        <p:blipFill>
          <a:blip r:embed="rId2"/>
          <a:stretch>
            <a:fillRect/>
          </a:stretch>
        </p:blipFill>
        <p:spPr>
          <a:xfrm>
            <a:off x="7401827" y="3097731"/>
            <a:ext cx="3529262" cy="3529262"/>
          </a:xfrm>
          <a:prstGeom prst="rect">
            <a:avLst/>
          </a:prstGeom>
        </p:spPr>
      </p:pic>
    </p:spTree>
    <p:extLst>
      <p:ext uri="{BB962C8B-B14F-4D97-AF65-F5344CB8AC3E}">
        <p14:creationId xmlns:p14="http://schemas.microsoft.com/office/powerpoint/2010/main" val="16275876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E559-6671-9D2B-EE6B-748C4FECEAE1}"/>
              </a:ext>
            </a:extLst>
          </p:cNvPr>
          <p:cNvSpPr>
            <a:spLocks noGrp="1"/>
          </p:cNvSpPr>
          <p:nvPr>
            <p:ph type="title"/>
          </p:nvPr>
        </p:nvSpPr>
        <p:spPr/>
        <p:txBody>
          <a:bodyPr/>
          <a:lstStyle/>
          <a:p>
            <a:r>
              <a:rPr lang="en-US" dirty="0"/>
              <a:t>Template guides</a:t>
            </a:r>
          </a:p>
        </p:txBody>
      </p:sp>
      <p:sp>
        <p:nvSpPr>
          <p:cNvPr id="3" name="Content Placeholder 2">
            <a:extLst>
              <a:ext uri="{FF2B5EF4-FFF2-40B4-BE49-F238E27FC236}">
                <a16:creationId xmlns:a16="http://schemas.microsoft.com/office/drawing/2014/main" id="{419E62C5-356E-ABCA-CC81-FE24DB9627C6}"/>
              </a:ext>
            </a:extLst>
          </p:cNvPr>
          <p:cNvSpPr>
            <a:spLocks noGrp="1"/>
          </p:cNvSpPr>
          <p:nvPr>
            <p:ph idx="1"/>
          </p:nvPr>
        </p:nvSpPr>
        <p:spPr>
          <a:xfrm>
            <a:off x="838200" y="1900928"/>
            <a:ext cx="10515600" cy="551815"/>
          </a:xfrm>
        </p:spPr>
        <p:txBody>
          <a:bodyPr/>
          <a:lstStyle/>
          <a:p>
            <a:r>
              <a:rPr lang="en-US" sz="2800" dirty="0"/>
              <a:t>IEP EDI Metadata Template 2020.docx</a:t>
            </a:r>
          </a:p>
          <a:p>
            <a:pPr marL="0" indent="0">
              <a:buNone/>
            </a:pPr>
            <a:endParaRPr lang="en-US" dirty="0"/>
          </a:p>
        </p:txBody>
      </p:sp>
      <p:pic>
        <p:nvPicPr>
          <p:cNvPr id="6" name="Picture 5">
            <a:extLst>
              <a:ext uri="{FF2B5EF4-FFF2-40B4-BE49-F238E27FC236}">
                <a16:creationId xmlns:a16="http://schemas.microsoft.com/office/drawing/2014/main" id="{C0C7BC13-7386-2420-5A89-4A4D812B32A5}"/>
              </a:ext>
            </a:extLst>
          </p:cNvPr>
          <p:cNvPicPr>
            <a:picLocks noChangeAspect="1"/>
          </p:cNvPicPr>
          <p:nvPr/>
        </p:nvPicPr>
        <p:blipFill>
          <a:blip r:embed="rId3"/>
          <a:stretch>
            <a:fillRect/>
          </a:stretch>
        </p:blipFill>
        <p:spPr>
          <a:xfrm>
            <a:off x="239668" y="2554119"/>
            <a:ext cx="5708342" cy="3938756"/>
          </a:xfrm>
          <a:prstGeom prst="rect">
            <a:avLst/>
          </a:prstGeom>
        </p:spPr>
      </p:pic>
      <p:pic>
        <p:nvPicPr>
          <p:cNvPr id="7" name="Picture 6">
            <a:extLst>
              <a:ext uri="{FF2B5EF4-FFF2-40B4-BE49-F238E27FC236}">
                <a16:creationId xmlns:a16="http://schemas.microsoft.com/office/drawing/2014/main" id="{373AEA61-FBD1-71EA-93ED-1DE1B72126AC}"/>
              </a:ext>
            </a:extLst>
          </p:cNvPr>
          <p:cNvPicPr>
            <a:picLocks noChangeAspect="1"/>
          </p:cNvPicPr>
          <p:nvPr/>
        </p:nvPicPr>
        <p:blipFill>
          <a:blip r:embed="rId4"/>
          <a:stretch>
            <a:fillRect/>
          </a:stretch>
        </p:blipFill>
        <p:spPr>
          <a:xfrm>
            <a:off x="6094475" y="2554119"/>
            <a:ext cx="5900758" cy="3938756"/>
          </a:xfrm>
          <a:prstGeom prst="rect">
            <a:avLst/>
          </a:prstGeom>
        </p:spPr>
      </p:pic>
    </p:spTree>
    <p:extLst>
      <p:ext uri="{BB962C8B-B14F-4D97-AF65-F5344CB8AC3E}">
        <p14:creationId xmlns:p14="http://schemas.microsoft.com/office/powerpoint/2010/main" val="6318777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26F4-25EC-8EE7-C9E4-70CDA0C24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32E910-6940-CE1C-57D1-CA6CD1512AFB}"/>
              </a:ext>
            </a:extLst>
          </p:cNvPr>
          <p:cNvSpPr>
            <a:spLocks noGrp="1"/>
          </p:cNvSpPr>
          <p:nvPr>
            <p:ph type="title"/>
          </p:nvPr>
        </p:nvSpPr>
        <p:spPr/>
        <p:txBody>
          <a:bodyPr/>
          <a:lstStyle/>
          <a:p>
            <a:r>
              <a:rPr lang="en-US" dirty="0"/>
              <a:t>Which tool can you see yourself using to document rich metadata?</a:t>
            </a:r>
          </a:p>
        </p:txBody>
      </p:sp>
      <p:sp>
        <p:nvSpPr>
          <p:cNvPr id="3" name="Content Placeholder 2">
            <a:extLst>
              <a:ext uri="{FF2B5EF4-FFF2-40B4-BE49-F238E27FC236}">
                <a16:creationId xmlns:a16="http://schemas.microsoft.com/office/drawing/2014/main" id="{5D7EEAC1-8824-BB1F-FF33-F3C201485654}"/>
              </a:ext>
            </a:extLst>
          </p:cNvPr>
          <p:cNvSpPr>
            <a:spLocks noGrp="1"/>
          </p:cNvSpPr>
          <p:nvPr>
            <p:ph idx="1"/>
          </p:nvPr>
        </p:nvSpPr>
        <p:spPr/>
        <p:txBody>
          <a:bodyPr/>
          <a:lstStyle/>
          <a:p>
            <a:pPr marL="514350" indent="-514350">
              <a:buAutoNum type="alphaUcParenR"/>
            </a:pPr>
            <a:r>
              <a:rPr lang="en-US" dirty="0" err="1"/>
              <a:t>ezEML</a:t>
            </a:r>
            <a:r>
              <a:rPr lang="en-US" dirty="0"/>
              <a:t>, the wizard seems straightforward enough</a:t>
            </a:r>
          </a:p>
          <a:p>
            <a:pPr marL="514350" indent="-514350">
              <a:buAutoNum type="alphaUcParenR"/>
            </a:pPr>
            <a:r>
              <a:rPr lang="en-US" dirty="0"/>
              <a:t>EAL, I am comfortable using R and automation is critical</a:t>
            </a:r>
          </a:p>
          <a:p>
            <a:pPr marL="514350" indent="-514350">
              <a:buAutoNum type="alphaUcParenR"/>
            </a:pPr>
            <a:r>
              <a:rPr lang="en-US" dirty="0"/>
              <a:t>IEP Word Document, a pre-formatted template is easy to follow</a:t>
            </a:r>
          </a:p>
          <a:p>
            <a:pPr marL="514350" indent="-514350">
              <a:buAutoNum type="alphaUcParenR"/>
            </a:pPr>
            <a:r>
              <a:rPr lang="en-US" dirty="0"/>
              <a:t>None, I prefer to use other methods</a:t>
            </a:r>
          </a:p>
        </p:txBody>
      </p:sp>
    </p:spTree>
    <p:extLst>
      <p:ext uri="{BB962C8B-B14F-4D97-AF65-F5344CB8AC3E}">
        <p14:creationId xmlns:p14="http://schemas.microsoft.com/office/powerpoint/2010/main" val="32724938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9A8A-4A28-DAE2-C504-D6EF09E7D707}"/>
              </a:ext>
            </a:extLst>
          </p:cNvPr>
          <p:cNvSpPr>
            <a:spLocks noGrp="1"/>
          </p:cNvSpPr>
          <p:nvPr>
            <p:ph type="title"/>
          </p:nvPr>
        </p:nvSpPr>
        <p:spPr/>
        <p:txBody>
          <a:bodyPr/>
          <a:lstStyle/>
          <a:p>
            <a:r>
              <a:rPr lang="en-US" dirty="0"/>
              <a:t>Data Publication: Goal</a:t>
            </a:r>
          </a:p>
        </p:txBody>
      </p:sp>
      <p:sp>
        <p:nvSpPr>
          <p:cNvPr id="3" name="Content Placeholder 2">
            <a:extLst>
              <a:ext uri="{FF2B5EF4-FFF2-40B4-BE49-F238E27FC236}">
                <a16:creationId xmlns:a16="http://schemas.microsoft.com/office/drawing/2014/main" id="{0EB45324-18D4-A60C-A347-AE4CC8D98B48}"/>
              </a:ext>
            </a:extLst>
          </p:cNvPr>
          <p:cNvSpPr>
            <a:spLocks noGrp="1"/>
          </p:cNvSpPr>
          <p:nvPr>
            <p:ph idx="1"/>
          </p:nvPr>
        </p:nvSpPr>
        <p:spPr>
          <a:xfrm>
            <a:off x="838200" y="1825625"/>
            <a:ext cx="4743450" cy="4351338"/>
          </a:xfrm>
        </p:spPr>
        <p:txBody>
          <a:bodyPr/>
          <a:lstStyle/>
          <a:p>
            <a:r>
              <a:rPr lang="en-US" dirty="0"/>
              <a:t>Making our research data publicly available to facilitate:</a:t>
            </a:r>
          </a:p>
          <a:p>
            <a:pPr lvl="1"/>
            <a:r>
              <a:rPr lang="en-US" dirty="0"/>
              <a:t>Data discovery</a:t>
            </a:r>
          </a:p>
          <a:p>
            <a:pPr lvl="1"/>
            <a:r>
              <a:rPr lang="en-US" dirty="0"/>
              <a:t>Access and use</a:t>
            </a:r>
          </a:p>
          <a:p>
            <a:pPr lvl="1"/>
            <a:r>
              <a:rPr lang="en-US" dirty="0"/>
              <a:t>Reuse</a:t>
            </a:r>
          </a:p>
          <a:p>
            <a:endParaRPr lang="en-US" dirty="0"/>
          </a:p>
        </p:txBody>
      </p:sp>
      <p:pic>
        <p:nvPicPr>
          <p:cNvPr id="6" name="Picture 5">
            <a:extLst>
              <a:ext uri="{FF2B5EF4-FFF2-40B4-BE49-F238E27FC236}">
                <a16:creationId xmlns:a16="http://schemas.microsoft.com/office/drawing/2014/main" id="{65F1C632-D22E-DDD8-44C8-E542A0E5E223}"/>
              </a:ext>
            </a:extLst>
          </p:cNvPr>
          <p:cNvPicPr>
            <a:picLocks noChangeAspect="1"/>
          </p:cNvPicPr>
          <p:nvPr/>
        </p:nvPicPr>
        <p:blipFill>
          <a:blip r:embed="rId2"/>
          <a:stretch>
            <a:fillRect/>
          </a:stretch>
        </p:blipFill>
        <p:spPr>
          <a:xfrm>
            <a:off x="4290064" y="2941271"/>
            <a:ext cx="7424813" cy="3370629"/>
          </a:xfrm>
          <a:prstGeom prst="rect">
            <a:avLst/>
          </a:prstGeom>
        </p:spPr>
      </p:pic>
    </p:spTree>
    <p:extLst>
      <p:ext uri="{BB962C8B-B14F-4D97-AF65-F5344CB8AC3E}">
        <p14:creationId xmlns:p14="http://schemas.microsoft.com/office/powerpoint/2010/main" val="15594849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7ADE8-BEFD-CD83-4F00-E7D87FB6E322}"/>
              </a:ext>
            </a:extLst>
          </p:cNvPr>
          <p:cNvSpPr>
            <a:spLocks noGrp="1"/>
          </p:cNvSpPr>
          <p:nvPr>
            <p:ph type="title"/>
          </p:nvPr>
        </p:nvSpPr>
        <p:spPr/>
        <p:txBody>
          <a:bodyPr/>
          <a:lstStyle/>
          <a:p>
            <a:r>
              <a:rPr lang="en-US" dirty="0"/>
              <a:t>Data Publication: Benefits</a:t>
            </a:r>
          </a:p>
        </p:txBody>
      </p:sp>
      <p:graphicFrame>
        <p:nvGraphicFramePr>
          <p:cNvPr id="4" name="Content Placeholder 3">
            <a:extLst>
              <a:ext uri="{FF2B5EF4-FFF2-40B4-BE49-F238E27FC236}">
                <a16:creationId xmlns:a16="http://schemas.microsoft.com/office/drawing/2014/main" id="{E0234A46-1CC7-5E28-2120-E5703D0F3487}"/>
              </a:ext>
            </a:extLst>
          </p:cNvPr>
          <p:cNvGraphicFramePr>
            <a:graphicFrameLocks noGrp="1"/>
          </p:cNvGraphicFramePr>
          <p:nvPr>
            <p:ph idx="1"/>
            <p:extLst>
              <p:ext uri="{D42A27DB-BD31-4B8C-83A1-F6EECF244321}">
                <p14:modId xmlns:p14="http://schemas.microsoft.com/office/powerpoint/2010/main" val="2155983237"/>
              </p:ext>
            </p:extLst>
          </p:nvPr>
        </p:nvGraphicFramePr>
        <p:xfrm>
          <a:off x="838200" y="1825625"/>
          <a:ext cx="10515597" cy="3505200"/>
        </p:xfrm>
        <a:graphic>
          <a:graphicData uri="http://schemas.openxmlformats.org/drawingml/2006/table">
            <a:tbl>
              <a:tblPr firstRow="1" bandRow="1">
                <a:tableStyleId>{9D7B26C5-4107-4FEC-AEDC-1716B250A1EF}</a:tableStyleId>
              </a:tblPr>
              <a:tblGrid>
                <a:gridCol w="3505199">
                  <a:extLst>
                    <a:ext uri="{9D8B030D-6E8A-4147-A177-3AD203B41FA5}">
                      <a16:colId xmlns:a16="http://schemas.microsoft.com/office/drawing/2014/main" val="448145461"/>
                    </a:ext>
                  </a:extLst>
                </a:gridCol>
                <a:gridCol w="3505199">
                  <a:extLst>
                    <a:ext uri="{9D8B030D-6E8A-4147-A177-3AD203B41FA5}">
                      <a16:colId xmlns:a16="http://schemas.microsoft.com/office/drawing/2014/main" val="3898473499"/>
                    </a:ext>
                  </a:extLst>
                </a:gridCol>
                <a:gridCol w="3505199">
                  <a:extLst>
                    <a:ext uri="{9D8B030D-6E8A-4147-A177-3AD203B41FA5}">
                      <a16:colId xmlns:a16="http://schemas.microsoft.com/office/drawing/2014/main" val="1801057883"/>
                    </a:ext>
                  </a:extLst>
                </a:gridCol>
              </a:tblGrid>
              <a:tr h="370840">
                <a:tc>
                  <a:txBody>
                    <a:bodyPr/>
                    <a:lstStyle/>
                    <a:p>
                      <a:r>
                        <a:rPr lang="en-US" dirty="0"/>
                        <a:t>Stewards</a:t>
                      </a:r>
                    </a:p>
                  </a:txBody>
                  <a:tcPr/>
                </a:tc>
                <a:tc>
                  <a:txBody>
                    <a:bodyPr/>
                    <a:lstStyle/>
                    <a:p>
                      <a:r>
                        <a:rPr lang="en-US" dirty="0"/>
                        <a:t>Users</a:t>
                      </a:r>
                    </a:p>
                  </a:txBody>
                  <a:tcPr/>
                </a:tc>
                <a:tc>
                  <a:txBody>
                    <a:bodyPr/>
                    <a:lstStyle/>
                    <a:p>
                      <a:r>
                        <a:rPr lang="en-US" dirty="0"/>
                        <a:t>Community</a:t>
                      </a:r>
                    </a:p>
                  </a:txBody>
                  <a:tcPr/>
                </a:tc>
                <a:extLst>
                  <a:ext uri="{0D108BD9-81ED-4DB2-BD59-A6C34878D82A}">
                    <a16:rowId xmlns:a16="http://schemas.microsoft.com/office/drawing/2014/main" val="2178168110"/>
                  </a:ext>
                </a:extLst>
              </a:tr>
              <a:tr h="370840">
                <a:tc>
                  <a:txBody>
                    <a:bodyPr/>
                    <a:lstStyle/>
                    <a:p>
                      <a:r>
                        <a:rPr lang="en-US" dirty="0"/>
                        <a:t>Contractual obligations</a:t>
                      </a:r>
                    </a:p>
                  </a:txBody>
                  <a:tcPr/>
                </a:tc>
                <a:tc>
                  <a:txBody>
                    <a:bodyPr/>
                    <a:lstStyle/>
                    <a:p>
                      <a:r>
                        <a:rPr lang="en-US" dirty="0"/>
                        <a:t>Ease of accessibility</a:t>
                      </a:r>
                    </a:p>
                  </a:txBody>
                  <a:tcPr/>
                </a:tc>
                <a:tc>
                  <a:txBody>
                    <a:bodyPr/>
                    <a:lstStyle/>
                    <a:p>
                      <a:r>
                        <a:rPr lang="en-US" dirty="0"/>
                        <a:t>Increased collaboration</a:t>
                      </a:r>
                    </a:p>
                  </a:txBody>
                  <a:tcPr/>
                </a:tc>
                <a:extLst>
                  <a:ext uri="{0D108BD9-81ED-4DB2-BD59-A6C34878D82A}">
                    <a16:rowId xmlns:a16="http://schemas.microsoft.com/office/drawing/2014/main" val="1697213895"/>
                  </a:ext>
                </a:extLst>
              </a:tr>
              <a:tr h="370840">
                <a:tc>
                  <a:txBody>
                    <a:bodyPr/>
                    <a:lstStyle/>
                    <a:p>
                      <a:r>
                        <a:rPr lang="en-US" dirty="0"/>
                        <a:t>Enhances transparency</a:t>
                      </a:r>
                    </a:p>
                  </a:txBody>
                  <a:tcPr/>
                </a:tc>
                <a:tc>
                  <a:txBody>
                    <a:bodyPr/>
                    <a:lstStyle/>
                    <a:p>
                      <a:r>
                        <a:rPr lang="en-US" dirty="0"/>
                        <a:t>Increased data quality and trustworthiness</a:t>
                      </a:r>
                    </a:p>
                  </a:txBody>
                  <a:tcPr/>
                </a:tc>
                <a:tc>
                  <a:txBody>
                    <a:bodyPr/>
                    <a:lstStyle/>
                    <a:p>
                      <a:r>
                        <a:rPr lang="en-US" dirty="0"/>
                        <a:t>Accelerates scientific progress</a:t>
                      </a:r>
                    </a:p>
                  </a:txBody>
                  <a:tcPr/>
                </a:tc>
                <a:extLst>
                  <a:ext uri="{0D108BD9-81ED-4DB2-BD59-A6C34878D82A}">
                    <a16:rowId xmlns:a16="http://schemas.microsoft.com/office/drawing/2014/main" val="4126223504"/>
                  </a:ext>
                </a:extLst>
              </a:tr>
              <a:tr h="370840">
                <a:tc>
                  <a:txBody>
                    <a:bodyPr/>
                    <a:lstStyle/>
                    <a:p>
                      <a:r>
                        <a:rPr lang="en-US" dirty="0"/>
                        <a:t>Increased visibility</a:t>
                      </a:r>
                    </a:p>
                  </a:txBody>
                  <a:tcPr/>
                </a:tc>
                <a:tc>
                  <a:txBody>
                    <a:bodyPr/>
                    <a:lstStyle/>
                    <a:p>
                      <a:r>
                        <a:rPr lang="en-US" dirty="0"/>
                        <a:t>Increased use and reuse</a:t>
                      </a:r>
                    </a:p>
                  </a:txBody>
                  <a:tcPr/>
                </a:tc>
                <a:tc>
                  <a:txBody>
                    <a:bodyPr/>
                    <a:lstStyle/>
                    <a:p>
                      <a:r>
                        <a:rPr lang="en-US" dirty="0"/>
                        <a:t>Promotes open science</a:t>
                      </a:r>
                    </a:p>
                  </a:txBody>
                  <a:tcPr/>
                </a:tc>
                <a:extLst>
                  <a:ext uri="{0D108BD9-81ED-4DB2-BD59-A6C34878D82A}">
                    <a16:rowId xmlns:a16="http://schemas.microsoft.com/office/drawing/2014/main" val="4207357853"/>
                  </a:ext>
                </a:extLst>
              </a:tr>
              <a:tr h="370840">
                <a:tc>
                  <a:txBody>
                    <a:bodyPr/>
                    <a:lstStyle/>
                    <a:p>
                      <a:r>
                        <a:rPr lang="en-US" dirty="0"/>
                        <a:t>Increased recognition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Increased efficiency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Supports evidence-based decision making</a:t>
                      </a:r>
                    </a:p>
                  </a:txBody>
                  <a:tcPr/>
                </a:tc>
                <a:extLst>
                  <a:ext uri="{0D108BD9-81ED-4DB2-BD59-A6C34878D82A}">
                    <a16:rowId xmlns:a16="http://schemas.microsoft.com/office/drawing/2014/main" val="1146916966"/>
                  </a:ext>
                </a:extLst>
              </a:tr>
              <a:tr h="370840">
                <a:tc>
                  <a:txBody>
                    <a:bodyPr/>
                    <a:lstStyle/>
                    <a:p>
                      <a:r>
                        <a:rPr lang="en-US" dirty="0"/>
                        <a:t>Increased impact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a:p>
                  </a:txBody>
                  <a:tcPr/>
                </a:tc>
                <a:extLst>
                  <a:ext uri="{0D108BD9-81ED-4DB2-BD59-A6C34878D82A}">
                    <a16:rowId xmlns:a16="http://schemas.microsoft.com/office/drawing/2014/main" val="3521753887"/>
                  </a:ext>
                </a:extLst>
              </a:tr>
              <a:tr h="370840">
                <a:tc>
                  <a:txBody>
                    <a:bodyPr/>
                    <a:lstStyle/>
                    <a:p>
                      <a:r>
                        <a:rPr lang="en-US" dirty="0"/>
                        <a:t>Improved data management</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46579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Promotes data preservation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909891"/>
                  </a:ext>
                </a:extLst>
              </a:tr>
            </a:tbl>
          </a:graphicData>
        </a:graphic>
      </p:graphicFrame>
    </p:spTree>
    <p:extLst>
      <p:ext uri="{BB962C8B-B14F-4D97-AF65-F5344CB8AC3E}">
        <p14:creationId xmlns:p14="http://schemas.microsoft.com/office/powerpoint/2010/main" val="38450767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AF08-C543-39B4-8AA3-07DF51E6D8DC}"/>
              </a:ext>
            </a:extLst>
          </p:cNvPr>
          <p:cNvSpPr>
            <a:spLocks noGrp="1"/>
          </p:cNvSpPr>
          <p:nvPr>
            <p:ph type="title"/>
          </p:nvPr>
        </p:nvSpPr>
        <p:spPr/>
        <p:txBody>
          <a:bodyPr/>
          <a:lstStyle/>
          <a:p>
            <a:r>
              <a:rPr lang="en-US" dirty="0"/>
              <a:t>Where do we start: FAIR </a:t>
            </a:r>
          </a:p>
        </p:txBody>
      </p:sp>
      <p:sp>
        <p:nvSpPr>
          <p:cNvPr id="3" name="Content Placeholder 2">
            <a:extLst>
              <a:ext uri="{FF2B5EF4-FFF2-40B4-BE49-F238E27FC236}">
                <a16:creationId xmlns:a16="http://schemas.microsoft.com/office/drawing/2014/main" id="{D174105B-1AA1-844B-6FDA-6B2E182F3D41}"/>
              </a:ext>
            </a:extLst>
          </p:cNvPr>
          <p:cNvSpPr>
            <a:spLocks noGrp="1"/>
          </p:cNvSpPr>
          <p:nvPr>
            <p:ph idx="1"/>
          </p:nvPr>
        </p:nvSpPr>
        <p:spPr>
          <a:xfrm>
            <a:off x="838200" y="1825625"/>
            <a:ext cx="6477000" cy="4351338"/>
          </a:xfrm>
        </p:spPr>
        <p:txBody>
          <a:bodyPr/>
          <a:lstStyle/>
          <a:p>
            <a:r>
              <a:rPr lang="en-US" dirty="0"/>
              <a:t>FAIR principles: meant to enhance</a:t>
            </a:r>
          </a:p>
          <a:p>
            <a:pPr lvl="1"/>
            <a:r>
              <a:rPr lang="en-US" b="1" dirty="0"/>
              <a:t>F</a:t>
            </a:r>
            <a:r>
              <a:rPr lang="en-US" dirty="0"/>
              <a:t>indable</a:t>
            </a:r>
          </a:p>
          <a:p>
            <a:pPr lvl="1"/>
            <a:r>
              <a:rPr lang="en-US" b="1" dirty="0"/>
              <a:t>A</a:t>
            </a:r>
            <a:r>
              <a:rPr lang="en-US" dirty="0"/>
              <a:t>ccessible</a:t>
            </a:r>
          </a:p>
          <a:p>
            <a:pPr lvl="1"/>
            <a:r>
              <a:rPr lang="en-US" b="1" dirty="0"/>
              <a:t>I</a:t>
            </a:r>
            <a:r>
              <a:rPr lang="en-US" dirty="0"/>
              <a:t>nteroperable</a:t>
            </a:r>
          </a:p>
          <a:p>
            <a:pPr lvl="1"/>
            <a:r>
              <a:rPr lang="en-US" b="1" dirty="0"/>
              <a:t>R</a:t>
            </a:r>
            <a:r>
              <a:rPr lang="en-US" dirty="0"/>
              <a:t>eusable</a:t>
            </a:r>
          </a:p>
          <a:p>
            <a:r>
              <a:rPr lang="en-US" dirty="0"/>
              <a:t>Developed by an international team (Wilkinson et al., 2016)</a:t>
            </a:r>
          </a:p>
          <a:p>
            <a:pPr lvl="1"/>
            <a:r>
              <a:rPr lang="en-US" dirty="0"/>
              <a:t>Gold standard for the industry</a:t>
            </a:r>
          </a:p>
          <a:p>
            <a:endParaRPr lang="en-US" dirty="0"/>
          </a:p>
        </p:txBody>
      </p:sp>
      <p:pic>
        <p:nvPicPr>
          <p:cNvPr id="10" name="Picture 9">
            <a:extLst>
              <a:ext uri="{FF2B5EF4-FFF2-40B4-BE49-F238E27FC236}">
                <a16:creationId xmlns:a16="http://schemas.microsoft.com/office/drawing/2014/main" id="{E024503D-E3A0-33BB-7761-E2CC0ABCAD63}"/>
              </a:ext>
            </a:extLst>
          </p:cNvPr>
          <p:cNvPicPr>
            <a:picLocks noChangeAspect="1"/>
          </p:cNvPicPr>
          <p:nvPr/>
        </p:nvPicPr>
        <p:blipFill>
          <a:blip r:embed="rId3"/>
          <a:stretch>
            <a:fillRect/>
          </a:stretch>
        </p:blipFill>
        <p:spPr>
          <a:xfrm>
            <a:off x="7605454" y="2224614"/>
            <a:ext cx="1133633" cy="1057423"/>
          </a:xfrm>
          <a:prstGeom prst="rect">
            <a:avLst/>
          </a:prstGeom>
        </p:spPr>
      </p:pic>
      <p:pic>
        <p:nvPicPr>
          <p:cNvPr id="12" name="Picture 11">
            <a:extLst>
              <a:ext uri="{FF2B5EF4-FFF2-40B4-BE49-F238E27FC236}">
                <a16:creationId xmlns:a16="http://schemas.microsoft.com/office/drawing/2014/main" id="{C93D5169-F23F-9814-FF20-53DDF05EF19E}"/>
              </a:ext>
            </a:extLst>
          </p:cNvPr>
          <p:cNvPicPr>
            <a:picLocks noChangeAspect="1"/>
          </p:cNvPicPr>
          <p:nvPr/>
        </p:nvPicPr>
        <p:blipFill>
          <a:blip r:embed="rId4"/>
          <a:stretch>
            <a:fillRect/>
          </a:stretch>
        </p:blipFill>
        <p:spPr>
          <a:xfrm>
            <a:off x="7605454" y="3986353"/>
            <a:ext cx="1171739" cy="857370"/>
          </a:xfrm>
          <a:prstGeom prst="rect">
            <a:avLst/>
          </a:prstGeom>
        </p:spPr>
      </p:pic>
      <p:pic>
        <p:nvPicPr>
          <p:cNvPr id="14" name="Picture 13">
            <a:extLst>
              <a:ext uri="{FF2B5EF4-FFF2-40B4-BE49-F238E27FC236}">
                <a16:creationId xmlns:a16="http://schemas.microsoft.com/office/drawing/2014/main" id="{92FF3D63-584B-3B61-C028-8057E05B76A5}"/>
              </a:ext>
            </a:extLst>
          </p:cNvPr>
          <p:cNvPicPr>
            <a:picLocks noChangeAspect="1"/>
          </p:cNvPicPr>
          <p:nvPr/>
        </p:nvPicPr>
        <p:blipFill>
          <a:blip r:embed="rId5"/>
          <a:stretch>
            <a:fillRect/>
          </a:stretch>
        </p:blipFill>
        <p:spPr>
          <a:xfrm>
            <a:off x="9848661" y="2224614"/>
            <a:ext cx="1352739" cy="1124107"/>
          </a:xfrm>
          <a:prstGeom prst="rect">
            <a:avLst/>
          </a:prstGeom>
        </p:spPr>
      </p:pic>
      <p:pic>
        <p:nvPicPr>
          <p:cNvPr id="16" name="Picture 15">
            <a:extLst>
              <a:ext uri="{FF2B5EF4-FFF2-40B4-BE49-F238E27FC236}">
                <a16:creationId xmlns:a16="http://schemas.microsoft.com/office/drawing/2014/main" id="{0C2B806F-37C6-6083-1B0A-32D379072A91}"/>
              </a:ext>
            </a:extLst>
          </p:cNvPr>
          <p:cNvPicPr>
            <a:picLocks noChangeAspect="1"/>
          </p:cNvPicPr>
          <p:nvPr/>
        </p:nvPicPr>
        <p:blipFill>
          <a:blip r:embed="rId6"/>
          <a:stretch>
            <a:fillRect/>
          </a:stretch>
        </p:blipFill>
        <p:spPr>
          <a:xfrm>
            <a:off x="9982030" y="3895853"/>
            <a:ext cx="1219370" cy="1038370"/>
          </a:xfrm>
          <a:prstGeom prst="rect">
            <a:avLst/>
          </a:prstGeom>
        </p:spPr>
      </p:pic>
    </p:spTree>
    <p:extLst>
      <p:ext uri="{BB962C8B-B14F-4D97-AF65-F5344CB8AC3E}">
        <p14:creationId xmlns:p14="http://schemas.microsoft.com/office/powerpoint/2010/main" val="8490934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EA89-4CFD-03EF-8DF4-0A8C2A360605}"/>
              </a:ext>
            </a:extLst>
          </p:cNvPr>
          <p:cNvSpPr>
            <a:spLocks noGrp="1"/>
          </p:cNvSpPr>
          <p:nvPr>
            <p:ph type="title"/>
          </p:nvPr>
        </p:nvSpPr>
        <p:spPr/>
        <p:txBody>
          <a:bodyPr/>
          <a:lstStyle/>
          <a:p>
            <a:r>
              <a:rPr lang="en-US" dirty="0"/>
              <a:t>FAIR: Summary</a:t>
            </a:r>
          </a:p>
        </p:txBody>
      </p:sp>
      <p:sp>
        <p:nvSpPr>
          <p:cNvPr id="3" name="Content Placeholder 2">
            <a:extLst>
              <a:ext uri="{FF2B5EF4-FFF2-40B4-BE49-F238E27FC236}">
                <a16:creationId xmlns:a16="http://schemas.microsoft.com/office/drawing/2014/main" id="{AF668898-3680-6460-2F08-10234144BD73}"/>
              </a:ext>
            </a:extLst>
          </p:cNvPr>
          <p:cNvSpPr>
            <a:spLocks noGrp="1"/>
          </p:cNvSpPr>
          <p:nvPr>
            <p:ph idx="1"/>
          </p:nvPr>
        </p:nvSpPr>
        <p:spPr/>
        <p:txBody>
          <a:bodyPr/>
          <a:lstStyle/>
          <a:p>
            <a:r>
              <a:rPr lang="en-US" dirty="0"/>
              <a:t>https://www.go-fair.org/fair-principles/</a:t>
            </a:r>
          </a:p>
          <a:p>
            <a:r>
              <a:rPr lang="en-US" dirty="0"/>
              <a:t>Revolves around:</a:t>
            </a:r>
          </a:p>
          <a:p>
            <a:pPr lvl="1"/>
            <a:r>
              <a:rPr lang="en-US" dirty="0"/>
              <a:t>Document metadata thoroughly</a:t>
            </a:r>
          </a:p>
          <a:p>
            <a:pPr lvl="1"/>
            <a:r>
              <a:rPr lang="en-US" dirty="0"/>
              <a:t>Adopt a metadata standard</a:t>
            </a:r>
          </a:p>
          <a:p>
            <a:pPr lvl="1"/>
            <a:r>
              <a:rPr lang="en-US" dirty="0"/>
              <a:t>Lean on accepted infrastructure</a:t>
            </a:r>
          </a:p>
        </p:txBody>
      </p:sp>
      <p:pic>
        <p:nvPicPr>
          <p:cNvPr id="7" name="Graphic 6">
            <a:extLst>
              <a:ext uri="{FF2B5EF4-FFF2-40B4-BE49-F238E27FC236}">
                <a16:creationId xmlns:a16="http://schemas.microsoft.com/office/drawing/2014/main" id="{1AE2EEE8-5F7C-EC16-2E46-EDE60E610D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1783" y="4708525"/>
            <a:ext cx="3108434" cy="866775"/>
          </a:xfrm>
          <a:prstGeom prst="rect">
            <a:avLst/>
          </a:prstGeom>
        </p:spPr>
      </p:pic>
    </p:spTree>
    <p:extLst>
      <p:ext uri="{BB962C8B-B14F-4D97-AF65-F5344CB8AC3E}">
        <p14:creationId xmlns:p14="http://schemas.microsoft.com/office/powerpoint/2010/main" val="41600464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05740-D801-6ED0-7776-B64FF49B09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C14BD-06E2-0614-18AA-6AB535707392}"/>
              </a:ext>
            </a:extLst>
          </p:cNvPr>
          <p:cNvSpPr>
            <a:spLocks noGrp="1"/>
          </p:cNvSpPr>
          <p:nvPr>
            <p:ph type="title"/>
          </p:nvPr>
        </p:nvSpPr>
        <p:spPr/>
        <p:txBody>
          <a:bodyPr/>
          <a:lstStyle/>
          <a:p>
            <a:r>
              <a:rPr lang="en-US" dirty="0"/>
              <a:t>FAIR: EDI Repository</a:t>
            </a:r>
          </a:p>
        </p:txBody>
      </p:sp>
      <p:sp>
        <p:nvSpPr>
          <p:cNvPr id="3" name="Content Placeholder 2">
            <a:extLst>
              <a:ext uri="{FF2B5EF4-FFF2-40B4-BE49-F238E27FC236}">
                <a16:creationId xmlns:a16="http://schemas.microsoft.com/office/drawing/2014/main" id="{82CAD3F8-69CE-439E-6507-ED7A43C445AC}"/>
              </a:ext>
            </a:extLst>
          </p:cNvPr>
          <p:cNvSpPr>
            <a:spLocks noGrp="1"/>
          </p:cNvSpPr>
          <p:nvPr>
            <p:ph idx="1"/>
          </p:nvPr>
        </p:nvSpPr>
        <p:spPr>
          <a:xfrm>
            <a:off x="838199" y="1825625"/>
            <a:ext cx="10515599" cy="4351338"/>
          </a:xfrm>
        </p:spPr>
        <p:txBody>
          <a:bodyPr>
            <a:normAutofit lnSpcReduction="10000"/>
          </a:bodyPr>
          <a:lstStyle/>
          <a:p>
            <a:r>
              <a:rPr lang="en-US" dirty="0"/>
              <a:t>Environmental Data Initiative (EDI)</a:t>
            </a:r>
          </a:p>
          <a:p>
            <a:pPr lvl="1"/>
            <a:r>
              <a:rPr lang="en-US" dirty="0"/>
              <a:t>A data repository</a:t>
            </a:r>
          </a:p>
          <a:p>
            <a:r>
              <a:rPr lang="en-US" dirty="0"/>
              <a:t>Existing infrastructure to support FAIR data</a:t>
            </a:r>
          </a:p>
          <a:p>
            <a:pPr lvl="1"/>
            <a:r>
              <a:rPr lang="en-US" dirty="0"/>
              <a:t>Unique and persistent DOIs per data package </a:t>
            </a:r>
          </a:p>
          <a:p>
            <a:pPr lvl="1"/>
            <a:r>
              <a:rPr lang="en-US" dirty="0"/>
              <a:t>Utilizes EML to produce rich metadata</a:t>
            </a:r>
          </a:p>
          <a:p>
            <a:pPr lvl="1"/>
            <a:r>
              <a:rPr lang="en-US" dirty="0"/>
              <a:t>Part of a data federation, </a:t>
            </a:r>
            <a:r>
              <a:rPr lang="en-US" dirty="0" err="1"/>
              <a:t>DataONE</a:t>
            </a:r>
            <a:endParaRPr lang="en-US" dirty="0"/>
          </a:p>
          <a:p>
            <a:pPr lvl="1"/>
            <a:r>
              <a:rPr lang="en-US" dirty="0"/>
              <a:t>Access with any browser or through an API</a:t>
            </a:r>
          </a:p>
          <a:p>
            <a:pPr lvl="1"/>
            <a:r>
              <a:rPr lang="en-US" dirty="0"/>
              <a:t>Guidance and support</a:t>
            </a:r>
          </a:p>
          <a:p>
            <a:pPr lvl="2"/>
            <a:r>
              <a:rPr lang="en-US" dirty="0" err="1"/>
              <a:t>ezEML</a:t>
            </a:r>
            <a:r>
              <a:rPr lang="en-US" dirty="0"/>
              <a:t>, </a:t>
            </a:r>
            <a:r>
              <a:rPr lang="en-US" dirty="0" err="1"/>
              <a:t>EMLassemblyline</a:t>
            </a:r>
            <a:r>
              <a:rPr lang="en-US" dirty="0"/>
              <a:t>, assessment reports</a:t>
            </a:r>
          </a:p>
          <a:p>
            <a:pPr lvl="2"/>
            <a:r>
              <a:rPr lang="en-US" dirty="0"/>
              <a:t>Dedicated curation team</a:t>
            </a:r>
          </a:p>
          <a:p>
            <a:pPr lvl="1"/>
            <a:r>
              <a:rPr lang="en-US" dirty="0"/>
              <a:t>Version control and data preservation</a:t>
            </a:r>
          </a:p>
        </p:txBody>
      </p:sp>
      <p:pic>
        <p:nvPicPr>
          <p:cNvPr id="13316" name="Picture 4">
            <a:extLst>
              <a:ext uri="{FF2B5EF4-FFF2-40B4-BE49-F238E27FC236}">
                <a16:creationId xmlns:a16="http://schemas.microsoft.com/office/drawing/2014/main" id="{98D94770-0836-DEEF-8984-8D736A9BD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424" y="809625"/>
            <a:ext cx="17621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715F16C-C9CE-C298-C848-D626A3E5D1F5}"/>
              </a:ext>
            </a:extLst>
          </p:cNvPr>
          <p:cNvPicPr>
            <a:picLocks noChangeAspect="1"/>
          </p:cNvPicPr>
          <p:nvPr/>
        </p:nvPicPr>
        <p:blipFill>
          <a:blip r:embed="rId4"/>
          <a:stretch>
            <a:fillRect/>
          </a:stretch>
        </p:blipFill>
        <p:spPr>
          <a:xfrm>
            <a:off x="7824536" y="3225344"/>
            <a:ext cx="3581900" cy="3267531"/>
          </a:xfrm>
          <a:prstGeom prst="rect">
            <a:avLst/>
          </a:prstGeom>
        </p:spPr>
      </p:pic>
    </p:spTree>
    <p:extLst>
      <p:ext uri="{BB962C8B-B14F-4D97-AF65-F5344CB8AC3E}">
        <p14:creationId xmlns:p14="http://schemas.microsoft.com/office/powerpoint/2010/main" val="9448426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1114-1A64-DFC6-0BC4-47B458DC2A47}"/>
              </a:ext>
            </a:extLst>
          </p:cNvPr>
          <p:cNvSpPr>
            <a:spLocks noGrp="1"/>
          </p:cNvSpPr>
          <p:nvPr>
            <p:ph type="title"/>
          </p:nvPr>
        </p:nvSpPr>
        <p:spPr/>
        <p:txBody>
          <a:bodyPr/>
          <a:lstStyle/>
          <a:p>
            <a:r>
              <a:rPr lang="en-US" dirty="0"/>
              <a:t>FAIR and EML: Great Initial Steps</a:t>
            </a:r>
          </a:p>
        </p:txBody>
      </p:sp>
      <p:sp>
        <p:nvSpPr>
          <p:cNvPr id="3" name="Content Placeholder 2">
            <a:extLst>
              <a:ext uri="{FF2B5EF4-FFF2-40B4-BE49-F238E27FC236}">
                <a16:creationId xmlns:a16="http://schemas.microsoft.com/office/drawing/2014/main" id="{7C6A8D82-256A-E985-F519-B7657EA0EDC6}"/>
              </a:ext>
            </a:extLst>
          </p:cNvPr>
          <p:cNvSpPr>
            <a:spLocks noGrp="1"/>
          </p:cNvSpPr>
          <p:nvPr>
            <p:ph idx="1"/>
          </p:nvPr>
        </p:nvSpPr>
        <p:spPr/>
        <p:txBody>
          <a:bodyPr>
            <a:normAutofit/>
          </a:bodyPr>
          <a:lstStyle/>
          <a:p>
            <a:r>
              <a:rPr lang="en-US" dirty="0"/>
              <a:t>Ecological data is diverse and unique to each system</a:t>
            </a:r>
          </a:p>
          <a:p>
            <a:r>
              <a:rPr lang="en-US" dirty="0"/>
              <a:t>Things to consider:</a:t>
            </a:r>
          </a:p>
          <a:p>
            <a:pPr lvl="1"/>
            <a:r>
              <a:rPr lang="en-US" dirty="0"/>
              <a:t>System-specific data types</a:t>
            </a:r>
          </a:p>
          <a:p>
            <a:pPr lvl="2"/>
            <a:r>
              <a:rPr lang="en-US" dirty="0"/>
              <a:t>Long-term datasets</a:t>
            </a:r>
          </a:p>
          <a:p>
            <a:pPr lvl="1"/>
            <a:r>
              <a:rPr lang="en-US" dirty="0"/>
              <a:t>System-specific reporting requirements</a:t>
            </a:r>
          </a:p>
          <a:p>
            <a:pPr lvl="2"/>
            <a:r>
              <a:rPr lang="en-US" dirty="0"/>
              <a:t>Required data portals, reporting frequencies</a:t>
            </a:r>
          </a:p>
          <a:p>
            <a:pPr lvl="1"/>
            <a:r>
              <a:rPr lang="en-US" dirty="0"/>
              <a:t>Existing infrastructure</a:t>
            </a:r>
          </a:p>
          <a:p>
            <a:pPr lvl="2"/>
            <a:r>
              <a:rPr lang="en-US" dirty="0"/>
              <a:t>Excel or Access based</a:t>
            </a:r>
          </a:p>
          <a:p>
            <a:pPr lvl="2"/>
            <a:r>
              <a:rPr lang="en-US" dirty="0"/>
              <a:t>Scripted QAQC queries</a:t>
            </a:r>
          </a:p>
          <a:p>
            <a:pPr lvl="1"/>
            <a:endParaRPr lang="en-US" dirty="0"/>
          </a:p>
          <a:p>
            <a:pPr lvl="1"/>
            <a:endParaRPr lang="en-US" dirty="0"/>
          </a:p>
        </p:txBody>
      </p:sp>
      <p:pic>
        <p:nvPicPr>
          <p:cNvPr id="3076" name="Picture 4" descr="Map showing location of San Francisco Bay">
            <a:extLst>
              <a:ext uri="{FF2B5EF4-FFF2-40B4-BE49-F238E27FC236}">
                <a16:creationId xmlns:a16="http://schemas.microsoft.com/office/drawing/2014/main" id="{905787FF-777F-EC92-BE18-55A21E3A7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437" y="2417013"/>
            <a:ext cx="3868363" cy="40758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DEABA7-D482-0D58-ED58-8AA320090AD5}"/>
              </a:ext>
            </a:extLst>
          </p:cNvPr>
          <p:cNvSpPr txBox="1"/>
          <p:nvPr/>
        </p:nvSpPr>
        <p:spPr>
          <a:xfrm>
            <a:off x="7999787" y="6596390"/>
            <a:ext cx="4192213" cy="261610"/>
          </a:xfrm>
          <a:prstGeom prst="rect">
            <a:avLst/>
          </a:prstGeom>
          <a:noFill/>
        </p:spPr>
        <p:txBody>
          <a:bodyPr wrap="square" rtlCol="0">
            <a:spAutoFit/>
          </a:bodyPr>
          <a:lstStyle/>
          <a:p>
            <a:r>
              <a:rPr lang="en-US" sz="1050" dirty="0"/>
              <a:t>https://wwwrcamnl.wr.usgs.gov/tracel/data/ag_sfbay/sfbaymap.htm</a:t>
            </a:r>
          </a:p>
        </p:txBody>
      </p:sp>
    </p:spTree>
    <p:extLst>
      <p:ext uri="{BB962C8B-B14F-4D97-AF65-F5344CB8AC3E}">
        <p14:creationId xmlns:p14="http://schemas.microsoft.com/office/powerpoint/2010/main" val="41493355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is is a graphic image, which shows a graph with an inclining trend. A hiker is climbing up the trend. The image conveys the workgroup's journey of taking data from data management plans and refining it through different stages such as quality assurance and quality control, metadata, publishing and then data reuse and visuals.">
            <a:extLst>
              <a:ext uri="{FF2B5EF4-FFF2-40B4-BE49-F238E27FC236}">
                <a16:creationId xmlns:a16="http://schemas.microsoft.com/office/drawing/2014/main" id="{5B6ED888-6801-17C7-C323-20947C71C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2166" y="2915727"/>
            <a:ext cx="2766387" cy="32612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ED4FD0-6D4E-C136-65D9-493808328DA1}"/>
              </a:ext>
            </a:extLst>
          </p:cNvPr>
          <p:cNvSpPr>
            <a:spLocks noGrp="1"/>
          </p:cNvSpPr>
          <p:nvPr>
            <p:ph type="title"/>
          </p:nvPr>
        </p:nvSpPr>
        <p:spPr/>
        <p:txBody>
          <a:bodyPr/>
          <a:lstStyle/>
          <a:p>
            <a:r>
              <a:rPr lang="en-US" dirty="0"/>
              <a:t>Data Publication Working Group</a:t>
            </a:r>
          </a:p>
        </p:txBody>
      </p:sp>
      <p:sp>
        <p:nvSpPr>
          <p:cNvPr id="3" name="Content Placeholder 2">
            <a:extLst>
              <a:ext uri="{FF2B5EF4-FFF2-40B4-BE49-F238E27FC236}">
                <a16:creationId xmlns:a16="http://schemas.microsoft.com/office/drawing/2014/main" id="{E5B6155B-A569-BF11-243E-7637146F0245}"/>
              </a:ext>
            </a:extLst>
          </p:cNvPr>
          <p:cNvSpPr>
            <a:spLocks noGrp="1"/>
          </p:cNvSpPr>
          <p:nvPr>
            <p:ph idx="1"/>
          </p:nvPr>
        </p:nvSpPr>
        <p:spPr>
          <a:xfrm>
            <a:off x="838200" y="1825625"/>
            <a:ext cx="8565444" cy="4351338"/>
          </a:xfrm>
        </p:spPr>
        <p:txBody>
          <a:bodyPr>
            <a:normAutofit/>
          </a:bodyPr>
          <a:lstStyle/>
          <a:p>
            <a:r>
              <a:rPr lang="en-US" dirty="0"/>
              <a:t>A DUWG subgroup focused on providing guidance more specific to our system</a:t>
            </a:r>
          </a:p>
          <a:p>
            <a:r>
              <a:rPr lang="en-US" dirty="0"/>
              <a:t>Two main functions:</a:t>
            </a:r>
          </a:p>
          <a:p>
            <a:pPr lvl="1"/>
            <a:r>
              <a:rPr lang="en-US" dirty="0"/>
              <a:t>Develop guidance for the community:</a:t>
            </a:r>
          </a:p>
          <a:p>
            <a:pPr lvl="2"/>
            <a:r>
              <a:rPr lang="en-US" dirty="0"/>
              <a:t>Guidelines, e.g., data publication best practices</a:t>
            </a:r>
          </a:p>
          <a:p>
            <a:pPr lvl="2"/>
            <a:r>
              <a:rPr lang="en-US" dirty="0"/>
              <a:t>Templates, e.g., historical metadata template</a:t>
            </a:r>
          </a:p>
          <a:p>
            <a:pPr lvl="2"/>
            <a:r>
              <a:rPr lang="en-US" dirty="0"/>
              <a:t>Guides, e.g., publishing to EDI</a:t>
            </a:r>
          </a:p>
          <a:p>
            <a:pPr lvl="2"/>
            <a:endParaRPr lang="en-US" dirty="0"/>
          </a:p>
          <a:p>
            <a:pPr lvl="2"/>
            <a:endParaRPr lang="en-US" dirty="0"/>
          </a:p>
          <a:p>
            <a:endParaRPr lang="en-US" dirty="0"/>
          </a:p>
        </p:txBody>
      </p:sp>
    </p:spTree>
    <p:extLst>
      <p:ext uri="{BB962C8B-B14F-4D97-AF65-F5344CB8AC3E}">
        <p14:creationId xmlns:p14="http://schemas.microsoft.com/office/powerpoint/2010/main" val="343835369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E2BE6D-7AF7-7C6B-7021-56CB41683CC6}"/>
              </a:ext>
            </a:extLst>
          </p:cNvPr>
          <p:cNvPicPr>
            <a:picLocks noChangeAspect="1"/>
          </p:cNvPicPr>
          <p:nvPr/>
        </p:nvPicPr>
        <p:blipFill>
          <a:blip r:embed="rId2"/>
          <a:stretch>
            <a:fillRect/>
          </a:stretch>
        </p:blipFill>
        <p:spPr>
          <a:xfrm>
            <a:off x="4972050" y="1404922"/>
            <a:ext cx="7053779" cy="5192743"/>
          </a:xfrm>
          <a:prstGeom prst="rect">
            <a:avLst/>
          </a:prstGeom>
        </p:spPr>
      </p:pic>
      <p:sp>
        <p:nvSpPr>
          <p:cNvPr id="12" name="Title 11">
            <a:extLst>
              <a:ext uri="{FF2B5EF4-FFF2-40B4-BE49-F238E27FC236}">
                <a16:creationId xmlns:a16="http://schemas.microsoft.com/office/drawing/2014/main" id="{97935D07-7469-5487-9917-6B2925FAAFF7}"/>
              </a:ext>
            </a:extLst>
          </p:cNvPr>
          <p:cNvSpPr>
            <a:spLocks noGrp="1"/>
          </p:cNvSpPr>
          <p:nvPr>
            <p:ph type="title"/>
          </p:nvPr>
        </p:nvSpPr>
        <p:spPr/>
        <p:txBody>
          <a:bodyPr>
            <a:normAutofit/>
          </a:bodyPr>
          <a:lstStyle/>
          <a:p>
            <a:r>
              <a:rPr lang="en-US" sz="3600" dirty="0"/>
              <a:t>DUGW and DPWG Products</a:t>
            </a:r>
          </a:p>
        </p:txBody>
      </p:sp>
      <p:sp>
        <p:nvSpPr>
          <p:cNvPr id="15" name="Content Placeholder 14">
            <a:extLst>
              <a:ext uri="{FF2B5EF4-FFF2-40B4-BE49-F238E27FC236}">
                <a16:creationId xmlns:a16="http://schemas.microsoft.com/office/drawing/2014/main" id="{AAAFEFCD-A0B0-42C7-669B-F43738446EA3}"/>
              </a:ext>
            </a:extLst>
          </p:cNvPr>
          <p:cNvSpPr>
            <a:spLocks noGrp="1"/>
          </p:cNvSpPr>
          <p:nvPr>
            <p:ph idx="1"/>
          </p:nvPr>
        </p:nvSpPr>
        <p:spPr>
          <a:xfrm>
            <a:off x="838201" y="1825625"/>
            <a:ext cx="3981450" cy="4351338"/>
          </a:xfrm>
        </p:spPr>
        <p:txBody>
          <a:bodyPr>
            <a:normAutofit/>
          </a:bodyPr>
          <a:lstStyle/>
          <a:p>
            <a:r>
              <a:rPr lang="en-US" sz="2800" dirty="0">
                <a:hlinkClick r:id="rId3"/>
              </a:rPr>
              <a:t>https://iep.ca.gov/Data/Data-Utilization-Working-Group</a:t>
            </a:r>
            <a:endParaRPr lang="en-US" sz="2800" dirty="0"/>
          </a:p>
          <a:p>
            <a:r>
              <a:rPr lang="en-US" dirty="0"/>
              <a:t>Homepage &gt; Data &gt; Data Utilization Working Group</a:t>
            </a:r>
          </a:p>
          <a:p>
            <a:pPr lvl="1"/>
            <a:endParaRPr lang="en-US" dirty="0"/>
          </a:p>
        </p:txBody>
      </p:sp>
    </p:spTree>
    <p:extLst>
      <p:ext uri="{BB962C8B-B14F-4D97-AF65-F5344CB8AC3E}">
        <p14:creationId xmlns:p14="http://schemas.microsoft.com/office/powerpoint/2010/main" val="22904595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B436-6856-A988-5A22-4BA9301D1F4E}"/>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DDBCFB6A-AFF9-AF40-4AF5-95E6993A1B30}"/>
              </a:ext>
            </a:extLst>
          </p:cNvPr>
          <p:cNvSpPr>
            <a:spLocks noGrp="1"/>
          </p:cNvSpPr>
          <p:nvPr>
            <p:ph idx="1"/>
          </p:nvPr>
        </p:nvSpPr>
        <p:spPr/>
        <p:txBody>
          <a:bodyPr>
            <a:normAutofit/>
          </a:bodyPr>
          <a:lstStyle/>
          <a:p>
            <a:r>
              <a:rPr lang="en-US" dirty="0"/>
              <a:t>Vision</a:t>
            </a:r>
          </a:p>
          <a:p>
            <a:r>
              <a:rPr lang="en-US" dirty="0"/>
              <a:t>Defining metadata</a:t>
            </a:r>
          </a:p>
          <a:p>
            <a:pPr lvl="1"/>
            <a:r>
              <a:rPr lang="en-US" dirty="0"/>
              <a:t>What are the benefits?</a:t>
            </a:r>
          </a:p>
          <a:p>
            <a:pPr lvl="1"/>
            <a:r>
              <a:rPr lang="en-US" dirty="0"/>
              <a:t>How do we do this?</a:t>
            </a:r>
          </a:p>
          <a:p>
            <a:r>
              <a:rPr lang="en-US" dirty="0"/>
              <a:t>Defining data publication</a:t>
            </a:r>
          </a:p>
          <a:p>
            <a:pPr lvl="1"/>
            <a:r>
              <a:rPr lang="en-US" dirty="0"/>
              <a:t>What are the benefits?</a:t>
            </a:r>
          </a:p>
          <a:p>
            <a:pPr lvl="1"/>
            <a:r>
              <a:rPr lang="en-US" dirty="0"/>
              <a:t>How do we do this?</a:t>
            </a:r>
          </a:p>
          <a:p>
            <a:r>
              <a:rPr lang="en-US" dirty="0"/>
              <a:t>Culture</a:t>
            </a:r>
          </a:p>
        </p:txBody>
      </p:sp>
    </p:spTree>
    <p:extLst>
      <p:ext uri="{BB962C8B-B14F-4D97-AF65-F5344CB8AC3E}">
        <p14:creationId xmlns:p14="http://schemas.microsoft.com/office/powerpoint/2010/main" val="403221748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his is a graphic image, which shows a graph with an inclining trend. A hiker is climbing up the trend. The image conveys the workgroup's journey of taking data from data management plans and refining it through different stages such as quality assurance and quality control, metadata, publishing and then data reuse and visuals.">
            <a:extLst>
              <a:ext uri="{FF2B5EF4-FFF2-40B4-BE49-F238E27FC236}">
                <a16:creationId xmlns:a16="http://schemas.microsoft.com/office/drawing/2014/main" id="{5B6ED888-6801-17C7-C323-20947C71C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2166" y="2915727"/>
            <a:ext cx="2766387" cy="32612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ED4FD0-6D4E-C136-65D9-493808328DA1}"/>
              </a:ext>
            </a:extLst>
          </p:cNvPr>
          <p:cNvSpPr>
            <a:spLocks noGrp="1"/>
          </p:cNvSpPr>
          <p:nvPr>
            <p:ph type="title"/>
          </p:nvPr>
        </p:nvSpPr>
        <p:spPr/>
        <p:txBody>
          <a:bodyPr/>
          <a:lstStyle/>
          <a:p>
            <a:r>
              <a:rPr lang="en-US" dirty="0"/>
              <a:t>Data Publication Working Group</a:t>
            </a:r>
          </a:p>
        </p:txBody>
      </p:sp>
      <p:sp>
        <p:nvSpPr>
          <p:cNvPr id="3" name="Content Placeholder 2">
            <a:extLst>
              <a:ext uri="{FF2B5EF4-FFF2-40B4-BE49-F238E27FC236}">
                <a16:creationId xmlns:a16="http://schemas.microsoft.com/office/drawing/2014/main" id="{E5B6155B-A569-BF11-243E-7637146F0245}"/>
              </a:ext>
            </a:extLst>
          </p:cNvPr>
          <p:cNvSpPr>
            <a:spLocks noGrp="1"/>
          </p:cNvSpPr>
          <p:nvPr>
            <p:ph idx="1"/>
          </p:nvPr>
        </p:nvSpPr>
        <p:spPr>
          <a:xfrm>
            <a:off x="838200" y="1825625"/>
            <a:ext cx="8565444" cy="4351338"/>
          </a:xfrm>
        </p:spPr>
        <p:txBody>
          <a:bodyPr>
            <a:normAutofit/>
          </a:bodyPr>
          <a:lstStyle/>
          <a:p>
            <a:r>
              <a:rPr lang="en-US" dirty="0">
                <a:solidFill>
                  <a:schemeClr val="bg1">
                    <a:lumMod val="65000"/>
                  </a:schemeClr>
                </a:solidFill>
              </a:rPr>
              <a:t>A DUWG subgroup focused on providing guidance more specific to our system</a:t>
            </a:r>
          </a:p>
          <a:p>
            <a:r>
              <a:rPr lang="en-US" dirty="0">
                <a:solidFill>
                  <a:schemeClr val="bg1">
                    <a:lumMod val="65000"/>
                  </a:schemeClr>
                </a:solidFill>
              </a:rPr>
              <a:t>Two main functions:</a:t>
            </a:r>
          </a:p>
          <a:p>
            <a:pPr lvl="1"/>
            <a:r>
              <a:rPr lang="en-US" dirty="0">
                <a:solidFill>
                  <a:schemeClr val="bg1">
                    <a:lumMod val="65000"/>
                  </a:schemeClr>
                </a:solidFill>
              </a:rPr>
              <a:t>Develop guidance for the community:</a:t>
            </a:r>
          </a:p>
          <a:p>
            <a:pPr lvl="2"/>
            <a:r>
              <a:rPr lang="en-US" dirty="0">
                <a:solidFill>
                  <a:schemeClr val="bg1">
                    <a:lumMod val="65000"/>
                  </a:schemeClr>
                </a:solidFill>
              </a:rPr>
              <a:t>Guidelines, e.g., data publication best practices</a:t>
            </a:r>
          </a:p>
          <a:p>
            <a:pPr lvl="2"/>
            <a:r>
              <a:rPr lang="en-US" dirty="0">
                <a:solidFill>
                  <a:schemeClr val="bg1">
                    <a:lumMod val="65000"/>
                  </a:schemeClr>
                </a:solidFill>
              </a:rPr>
              <a:t>Templates, e.g., historical metadata template</a:t>
            </a:r>
          </a:p>
          <a:p>
            <a:pPr lvl="2"/>
            <a:r>
              <a:rPr lang="en-US" dirty="0">
                <a:solidFill>
                  <a:schemeClr val="bg1">
                    <a:lumMod val="65000"/>
                  </a:schemeClr>
                </a:solidFill>
              </a:rPr>
              <a:t>Guides, e.g., publishing to EDI</a:t>
            </a:r>
          </a:p>
          <a:p>
            <a:pPr lvl="1"/>
            <a:r>
              <a:rPr lang="en-US" dirty="0"/>
              <a:t>Serve as an open forum to help IEP surveys through the publication process</a:t>
            </a:r>
          </a:p>
          <a:p>
            <a:pPr lvl="2"/>
            <a:r>
              <a:rPr lang="en-US" dirty="0"/>
              <a:t>Provide relevant guidance</a:t>
            </a:r>
          </a:p>
          <a:p>
            <a:pPr lvl="2"/>
            <a:r>
              <a:rPr lang="en-US" dirty="0"/>
              <a:t>Review drafted publication packages</a:t>
            </a:r>
          </a:p>
          <a:p>
            <a:pPr lvl="2"/>
            <a:endParaRPr lang="en-US" dirty="0"/>
          </a:p>
          <a:p>
            <a:pPr lvl="2"/>
            <a:endParaRPr lang="en-US" dirty="0"/>
          </a:p>
          <a:p>
            <a:endParaRPr lang="en-US" dirty="0"/>
          </a:p>
        </p:txBody>
      </p:sp>
    </p:spTree>
    <p:extLst>
      <p:ext uri="{BB962C8B-B14F-4D97-AF65-F5344CB8AC3E}">
        <p14:creationId xmlns:p14="http://schemas.microsoft.com/office/powerpoint/2010/main" val="13161934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C67D-309B-B58E-B0A4-3BDCD11FDA48}"/>
              </a:ext>
            </a:extLst>
          </p:cNvPr>
          <p:cNvSpPr>
            <a:spLocks noGrp="1"/>
          </p:cNvSpPr>
          <p:nvPr>
            <p:ph type="title"/>
          </p:nvPr>
        </p:nvSpPr>
        <p:spPr/>
        <p:txBody>
          <a:bodyPr/>
          <a:lstStyle/>
          <a:p>
            <a:r>
              <a:rPr lang="en-US" dirty="0"/>
              <a:t>Which data repositories do you prefer to use for data publication?</a:t>
            </a:r>
          </a:p>
        </p:txBody>
      </p:sp>
      <p:sp>
        <p:nvSpPr>
          <p:cNvPr id="3" name="Content Placeholder 2">
            <a:extLst>
              <a:ext uri="{FF2B5EF4-FFF2-40B4-BE49-F238E27FC236}">
                <a16:creationId xmlns:a16="http://schemas.microsoft.com/office/drawing/2014/main" id="{8D34D63C-712D-86BD-B922-D8EC14297715}"/>
              </a:ext>
            </a:extLst>
          </p:cNvPr>
          <p:cNvSpPr>
            <a:spLocks noGrp="1"/>
          </p:cNvSpPr>
          <p:nvPr>
            <p:ph idx="1"/>
          </p:nvPr>
        </p:nvSpPr>
        <p:spPr/>
        <p:txBody>
          <a:bodyPr/>
          <a:lstStyle/>
          <a:p>
            <a:pPr marL="514350" indent="-514350">
              <a:buAutoNum type="alphaUcParenR"/>
            </a:pPr>
            <a:r>
              <a:rPr lang="en-US" dirty="0"/>
              <a:t>EDI Repository</a:t>
            </a:r>
          </a:p>
          <a:p>
            <a:pPr marL="514350" indent="-514350">
              <a:buAutoNum type="alphaUcParenR"/>
            </a:pPr>
            <a:r>
              <a:rPr lang="en-US" dirty="0"/>
              <a:t>California Natural Resources Agency Open Data Platform</a:t>
            </a:r>
          </a:p>
          <a:p>
            <a:pPr marL="514350" indent="-514350">
              <a:buAutoNum type="alphaUcParenR"/>
            </a:pPr>
            <a:r>
              <a:rPr lang="en-US" dirty="0"/>
              <a:t>In-house network, e.g., FTP</a:t>
            </a:r>
          </a:p>
          <a:p>
            <a:pPr marL="514350" indent="-514350">
              <a:buAutoNum type="alphaUcParenR"/>
            </a:pPr>
            <a:r>
              <a:rPr lang="en-US" dirty="0"/>
              <a:t>None, reach out to me personally for data</a:t>
            </a:r>
          </a:p>
        </p:txBody>
      </p:sp>
    </p:spTree>
    <p:extLst>
      <p:ext uri="{BB962C8B-B14F-4D97-AF65-F5344CB8AC3E}">
        <p14:creationId xmlns:p14="http://schemas.microsoft.com/office/powerpoint/2010/main" val="10400426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6E1F-AAD1-93C8-F03F-5AF2CD37F531}"/>
              </a:ext>
            </a:extLst>
          </p:cNvPr>
          <p:cNvSpPr>
            <a:spLocks noGrp="1"/>
          </p:cNvSpPr>
          <p:nvPr>
            <p:ph type="title"/>
          </p:nvPr>
        </p:nvSpPr>
        <p:spPr/>
        <p:txBody>
          <a:bodyPr/>
          <a:lstStyle/>
          <a:p>
            <a:r>
              <a:rPr lang="en-US" dirty="0"/>
              <a:t>A Barrier to Consider: Culture</a:t>
            </a:r>
          </a:p>
        </p:txBody>
      </p:sp>
      <p:sp>
        <p:nvSpPr>
          <p:cNvPr id="3" name="Content Placeholder 2">
            <a:extLst>
              <a:ext uri="{FF2B5EF4-FFF2-40B4-BE49-F238E27FC236}">
                <a16:creationId xmlns:a16="http://schemas.microsoft.com/office/drawing/2014/main" id="{FFA8104C-0B31-A433-185C-EAA77EA36AAE}"/>
              </a:ext>
            </a:extLst>
          </p:cNvPr>
          <p:cNvSpPr>
            <a:spLocks noGrp="1"/>
          </p:cNvSpPr>
          <p:nvPr>
            <p:ph idx="1"/>
          </p:nvPr>
        </p:nvSpPr>
        <p:spPr/>
        <p:txBody>
          <a:bodyPr/>
          <a:lstStyle/>
          <a:p>
            <a:r>
              <a:rPr lang="en-US" dirty="0"/>
              <a:t>Transition from data producers to data stewards</a:t>
            </a:r>
          </a:p>
          <a:p>
            <a:r>
              <a:rPr lang="en-US" sz="2800" dirty="0"/>
              <a:t>Data stewards manage and oversee our datasets to help users discover and use our datasets correctly</a:t>
            </a:r>
            <a:endParaRPr lang="en-US" dirty="0"/>
          </a:p>
          <a:p>
            <a:r>
              <a:rPr lang="en-US" dirty="0"/>
              <a:t>Data stewardship: two parts</a:t>
            </a:r>
          </a:p>
          <a:p>
            <a:pPr lvl="1"/>
            <a:r>
              <a:rPr lang="en-US" dirty="0"/>
              <a:t>Technical guidelines</a:t>
            </a:r>
          </a:p>
          <a:p>
            <a:pPr lvl="1"/>
            <a:r>
              <a:rPr lang="en-US" dirty="0"/>
              <a:t>Attitudes, behavior, and practices</a:t>
            </a:r>
          </a:p>
        </p:txBody>
      </p:sp>
      <p:grpSp>
        <p:nvGrpSpPr>
          <p:cNvPr id="17" name="Group 16">
            <a:extLst>
              <a:ext uri="{FF2B5EF4-FFF2-40B4-BE49-F238E27FC236}">
                <a16:creationId xmlns:a16="http://schemas.microsoft.com/office/drawing/2014/main" id="{0E0806C0-2007-384D-B9CA-182905B7EB6E}"/>
              </a:ext>
            </a:extLst>
          </p:cNvPr>
          <p:cNvGrpSpPr/>
          <p:nvPr/>
        </p:nvGrpSpPr>
        <p:grpSpPr>
          <a:xfrm>
            <a:off x="4053744" y="4508745"/>
            <a:ext cx="4084511" cy="2136530"/>
            <a:chOff x="3476921" y="4356345"/>
            <a:chExt cx="4084511" cy="2136530"/>
          </a:xfrm>
        </p:grpSpPr>
        <p:sp>
          <p:nvSpPr>
            <p:cNvPr id="10" name="Arrow: Right 9">
              <a:extLst>
                <a:ext uri="{FF2B5EF4-FFF2-40B4-BE49-F238E27FC236}">
                  <a16:creationId xmlns:a16="http://schemas.microsoft.com/office/drawing/2014/main" id="{1BADCEFC-82DD-5926-F030-5B49FF2A7C6E}"/>
                </a:ext>
              </a:extLst>
            </p:cNvPr>
            <p:cNvSpPr/>
            <p:nvPr/>
          </p:nvSpPr>
          <p:spPr>
            <a:xfrm rot="9074141">
              <a:off x="6290038" y="4736383"/>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Database outline">
              <a:extLst>
                <a:ext uri="{FF2B5EF4-FFF2-40B4-BE49-F238E27FC236}">
                  <a16:creationId xmlns:a16="http://schemas.microsoft.com/office/drawing/2014/main" id="{5D4E4E58-0BDA-9B72-348B-F3C3B249ED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6921" y="5008768"/>
              <a:ext cx="914400" cy="914400"/>
            </a:xfrm>
            <a:prstGeom prst="rect">
              <a:avLst/>
            </a:prstGeom>
          </p:spPr>
        </p:pic>
        <p:pic>
          <p:nvPicPr>
            <p:cNvPr id="5" name="Graphic 4" descr="Users outline">
              <a:extLst>
                <a:ext uri="{FF2B5EF4-FFF2-40B4-BE49-F238E27FC236}">
                  <a16:creationId xmlns:a16="http://schemas.microsoft.com/office/drawing/2014/main" id="{112A1AE4-BA62-CE30-7552-27CA936ECE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10957" y="5008768"/>
              <a:ext cx="914400" cy="914400"/>
            </a:xfrm>
            <a:prstGeom prst="rect">
              <a:avLst/>
            </a:prstGeom>
          </p:spPr>
        </p:pic>
        <p:sp>
          <p:nvSpPr>
            <p:cNvPr id="6" name="Arrow: Right 5">
              <a:extLst>
                <a:ext uri="{FF2B5EF4-FFF2-40B4-BE49-F238E27FC236}">
                  <a16:creationId xmlns:a16="http://schemas.microsoft.com/office/drawing/2014/main" id="{F4FF2409-D80E-20E8-3B0E-980F68C01DD3}"/>
                </a:ext>
              </a:extLst>
            </p:cNvPr>
            <p:cNvSpPr/>
            <p:nvPr/>
          </p:nvSpPr>
          <p:spPr>
            <a:xfrm rot="9900000">
              <a:off x="6416175" y="4998798"/>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19F81307-6AE2-8A42-9892-E19953646A12}"/>
                </a:ext>
              </a:extLst>
            </p:cNvPr>
            <p:cNvSpPr/>
            <p:nvPr/>
          </p:nvSpPr>
          <p:spPr>
            <a:xfrm rot="10800000">
              <a:off x="6439140" y="5330043"/>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2B99F15-10CE-7794-2136-18023ACE5D96}"/>
                </a:ext>
              </a:extLst>
            </p:cNvPr>
            <p:cNvSpPr/>
            <p:nvPr/>
          </p:nvSpPr>
          <p:spPr>
            <a:xfrm rot="11700000">
              <a:off x="6424244" y="5672216"/>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DA275336-DF82-8072-E886-012F155090B1}"/>
                </a:ext>
              </a:extLst>
            </p:cNvPr>
            <p:cNvSpPr/>
            <p:nvPr/>
          </p:nvSpPr>
          <p:spPr>
            <a:xfrm rot="12600000">
              <a:off x="6304977" y="5961469"/>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User outline">
              <a:extLst>
                <a:ext uri="{FF2B5EF4-FFF2-40B4-BE49-F238E27FC236}">
                  <a16:creationId xmlns:a16="http://schemas.microsoft.com/office/drawing/2014/main" id="{6ED4E258-E44C-5A91-5D6E-D2A1400C71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77621" y="4356345"/>
              <a:ext cx="382867" cy="382867"/>
            </a:xfrm>
            <a:prstGeom prst="rect">
              <a:avLst/>
            </a:prstGeom>
          </p:spPr>
        </p:pic>
        <p:pic>
          <p:nvPicPr>
            <p:cNvPr id="12" name="Graphic 11" descr="User outline">
              <a:extLst>
                <a:ext uri="{FF2B5EF4-FFF2-40B4-BE49-F238E27FC236}">
                  <a16:creationId xmlns:a16="http://schemas.microsoft.com/office/drawing/2014/main" id="{F01510AC-C39E-415C-DAEA-5E07ED16A9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46944" y="4769954"/>
              <a:ext cx="382867" cy="382867"/>
            </a:xfrm>
            <a:prstGeom prst="rect">
              <a:avLst/>
            </a:prstGeom>
          </p:spPr>
        </p:pic>
        <p:pic>
          <p:nvPicPr>
            <p:cNvPr id="13" name="Graphic 12" descr="User outline">
              <a:extLst>
                <a:ext uri="{FF2B5EF4-FFF2-40B4-BE49-F238E27FC236}">
                  <a16:creationId xmlns:a16="http://schemas.microsoft.com/office/drawing/2014/main" id="{A5D3F56A-F61A-AD19-B38D-B1FAD440E6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8565" y="5235256"/>
              <a:ext cx="382867" cy="382867"/>
            </a:xfrm>
            <a:prstGeom prst="rect">
              <a:avLst/>
            </a:prstGeom>
          </p:spPr>
        </p:pic>
        <p:pic>
          <p:nvPicPr>
            <p:cNvPr id="14" name="Graphic 13" descr="User outline">
              <a:extLst>
                <a:ext uri="{FF2B5EF4-FFF2-40B4-BE49-F238E27FC236}">
                  <a16:creationId xmlns:a16="http://schemas.microsoft.com/office/drawing/2014/main" id="{1BF8604F-F047-B645-1774-B567E450BF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194" y="5732503"/>
              <a:ext cx="382867" cy="382867"/>
            </a:xfrm>
            <a:prstGeom prst="rect">
              <a:avLst/>
            </a:prstGeom>
          </p:spPr>
        </p:pic>
        <p:pic>
          <p:nvPicPr>
            <p:cNvPr id="15" name="Graphic 14" descr="User outline">
              <a:extLst>
                <a:ext uri="{FF2B5EF4-FFF2-40B4-BE49-F238E27FC236}">
                  <a16:creationId xmlns:a16="http://schemas.microsoft.com/office/drawing/2014/main" id="{69ECF82A-E082-5D64-8E92-E0A66C744D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31863" y="6110008"/>
              <a:ext cx="382867" cy="382867"/>
            </a:xfrm>
            <a:prstGeom prst="rect">
              <a:avLst/>
            </a:prstGeom>
          </p:spPr>
        </p:pic>
        <p:sp>
          <p:nvSpPr>
            <p:cNvPr id="16" name="Arrow: Right 15">
              <a:extLst>
                <a:ext uri="{FF2B5EF4-FFF2-40B4-BE49-F238E27FC236}">
                  <a16:creationId xmlns:a16="http://schemas.microsoft.com/office/drawing/2014/main" id="{3C079310-23F0-2C98-7939-8B6994020630}"/>
                </a:ext>
              </a:extLst>
            </p:cNvPr>
            <p:cNvSpPr/>
            <p:nvPr/>
          </p:nvSpPr>
          <p:spPr>
            <a:xfrm rot="10800000">
              <a:off x="4435921" y="5350001"/>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893812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05D6B249-4BDA-7828-8F1A-FE1D49E2C900}"/>
              </a:ext>
            </a:extLst>
          </p:cNvPr>
          <p:cNvGrpSpPr/>
          <p:nvPr/>
        </p:nvGrpSpPr>
        <p:grpSpPr>
          <a:xfrm>
            <a:off x="6096000" y="1452563"/>
            <a:ext cx="5962650" cy="4348424"/>
            <a:chOff x="6096000" y="1452563"/>
            <a:chExt cx="5962650" cy="4348424"/>
          </a:xfrm>
        </p:grpSpPr>
        <p:pic>
          <p:nvPicPr>
            <p:cNvPr id="4" name="Picture 3" descr="Diagram&#10;&#10;Description automatically generated">
              <a:extLst>
                <a:ext uri="{FF2B5EF4-FFF2-40B4-BE49-F238E27FC236}">
                  <a16:creationId xmlns:a16="http://schemas.microsoft.com/office/drawing/2014/main" id="{BF224054-5FD9-5C70-2838-674BF1F2714F}"/>
                </a:ext>
              </a:extLst>
            </p:cNvPr>
            <p:cNvPicPr>
              <a:picLocks noChangeAspect="1"/>
            </p:cNvPicPr>
            <p:nvPr/>
          </p:nvPicPr>
          <p:blipFill>
            <a:blip r:embed="rId3"/>
            <a:stretch>
              <a:fillRect/>
            </a:stretch>
          </p:blipFill>
          <p:spPr>
            <a:xfrm>
              <a:off x="6096000" y="1452563"/>
              <a:ext cx="5962650" cy="4348424"/>
            </a:xfrm>
            <a:prstGeom prst="rect">
              <a:avLst/>
            </a:prstGeom>
          </p:spPr>
        </p:pic>
        <p:sp>
          <p:nvSpPr>
            <p:cNvPr id="7" name="Rectangle 6">
              <a:extLst>
                <a:ext uri="{FF2B5EF4-FFF2-40B4-BE49-F238E27FC236}">
                  <a16:creationId xmlns:a16="http://schemas.microsoft.com/office/drawing/2014/main" id="{D601B478-12D4-726A-1D04-565BDD5BC60B}"/>
                </a:ext>
              </a:extLst>
            </p:cNvPr>
            <p:cNvSpPr/>
            <p:nvPr/>
          </p:nvSpPr>
          <p:spPr>
            <a:xfrm>
              <a:off x="10261607" y="4551686"/>
              <a:ext cx="1330950" cy="3759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91557EC-EE12-5E46-6355-7AC0C298E3E9}"/>
                </a:ext>
              </a:extLst>
            </p:cNvPr>
            <p:cNvCxnSpPr>
              <a:cxnSpLocks/>
            </p:cNvCxnSpPr>
            <p:nvPr/>
          </p:nvCxnSpPr>
          <p:spPr>
            <a:xfrm>
              <a:off x="6541710" y="5411470"/>
              <a:ext cx="535819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A426AE1-0D64-3CAE-63C3-25D2B75BCD21}"/>
                </a:ext>
              </a:extLst>
            </p:cNvPr>
            <p:cNvCxnSpPr>
              <a:cxnSpLocks/>
            </p:cNvCxnSpPr>
            <p:nvPr/>
          </p:nvCxnSpPr>
          <p:spPr>
            <a:xfrm flipV="1">
              <a:off x="6541710" y="1987550"/>
              <a:ext cx="0" cy="340614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5E560A0-ADFA-705E-AC89-D4D0C3707345}"/>
                </a:ext>
              </a:extLst>
            </p:cNvPr>
            <p:cNvCxnSpPr>
              <a:cxnSpLocks/>
            </p:cNvCxnSpPr>
            <p:nvPr/>
          </p:nvCxnSpPr>
          <p:spPr>
            <a:xfrm>
              <a:off x="6541710" y="2085499"/>
              <a:ext cx="29622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E037DE88-1C0C-7836-8F63-E91AEB752562}"/>
              </a:ext>
            </a:extLst>
          </p:cNvPr>
          <p:cNvSpPr>
            <a:spLocks noGrp="1"/>
          </p:cNvSpPr>
          <p:nvPr>
            <p:ph type="title"/>
          </p:nvPr>
        </p:nvSpPr>
        <p:spPr/>
        <p:txBody>
          <a:bodyPr/>
          <a:lstStyle/>
          <a:p>
            <a:r>
              <a:rPr lang="en-US"/>
              <a:t>Why should we care?</a:t>
            </a:r>
            <a:endParaRPr lang="en-US" dirty="0"/>
          </a:p>
        </p:txBody>
      </p:sp>
      <p:sp>
        <p:nvSpPr>
          <p:cNvPr id="3" name="Content Placeholder 2">
            <a:extLst>
              <a:ext uri="{FF2B5EF4-FFF2-40B4-BE49-F238E27FC236}">
                <a16:creationId xmlns:a16="http://schemas.microsoft.com/office/drawing/2014/main" id="{6FDD845E-A8B5-7668-3DA3-FAAD4762448B}"/>
              </a:ext>
            </a:extLst>
          </p:cNvPr>
          <p:cNvSpPr>
            <a:spLocks noGrp="1"/>
          </p:cNvSpPr>
          <p:nvPr>
            <p:ph idx="1"/>
          </p:nvPr>
        </p:nvSpPr>
        <p:spPr>
          <a:xfrm>
            <a:off x="838200" y="1825625"/>
            <a:ext cx="5257800" cy="4351338"/>
          </a:xfrm>
        </p:spPr>
        <p:txBody>
          <a:bodyPr/>
          <a:lstStyle/>
          <a:p>
            <a:r>
              <a:rPr lang="en-US" dirty="0"/>
              <a:t>Best available science depends on best available data</a:t>
            </a:r>
          </a:p>
          <a:p>
            <a:r>
              <a:rPr lang="en-US" dirty="0"/>
              <a:t>Helps drive meaningful changes to our system and field</a:t>
            </a:r>
          </a:p>
          <a:p>
            <a:r>
              <a:rPr lang="en-US" dirty="0"/>
              <a:t>The future is infinite, and so is the potential use of our data</a:t>
            </a:r>
          </a:p>
          <a:p>
            <a:r>
              <a:rPr lang="en-US" dirty="0"/>
              <a:t>Each line of useful data that we produce is a part of our legacy we leave behind</a:t>
            </a:r>
          </a:p>
          <a:p>
            <a:endParaRPr lang="en-US" dirty="0"/>
          </a:p>
        </p:txBody>
      </p:sp>
      <p:sp>
        <p:nvSpPr>
          <p:cNvPr id="44" name="TextBox 43">
            <a:extLst>
              <a:ext uri="{FF2B5EF4-FFF2-40B4-BE49-F238E27FC236}">
                <a16:creationId xmlns:a16="http://schemas.microsoft.com/office/drawing/2014/main" id="{07F39D97-3CBD-6FBA-2504-F1ADA5906DCF}"/>
              </a:ext>
            </a:extLst>
          </p:cNvPr>
          <p:cNvSpPr txBox="1"/>
          <p:nvPr/>
        </p:nvSpPr>
        <p:spPr>
          <a:xfrm>
            <a:off x="8391749" y="5780168"/>
            <a:ext cx="3666901" cy="369332"/>
          </a:xfrm>
          <a:prstGeom prst="rect">
            <a:avLst/>
          </a:prstGeom>
          <a:noFill/>
        </p:spPr>
        <p:txBody>
          <a:bodyPr wrap="none" rtlCol="0">
            <a:spAutoFit/>
          </a:bodyPr>
          <a:lstStyle/>
          <a:p>
            <a:r>
              <a:rPr lang="en-US" dirty="0"/>
              <a:t>Adapted from Michener et al., 1987</a:t>
            </a:r>
          </a:p>
        </p:txBody>
      </p:sp>
    </p:spTree>
    <p:extLst>
      <p:ext uri="{BB962C8B-B14F-4D97-AF65-F5344CB8AC3E}">
        <p14:creationId xmlns:p14="http://schemas.microsoft.com/office/powerpoint/2010/main" val="401070306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DE88-1C0C-7836-8F63-E91AEB752562}"/>
              </a:ext>
            </a:extLst>
          </p:cNvPr>
          <p:cNvSpPr>
            <a:spLocks noGrp="1"/>
          </p:cNvSpPr>
          <p:nvPr>
            <p:ph type="title"/>
          </p:nvPr>
        </p:nvSpPr>
        <p:spPr/>
        <p:txBody>
          <a:bodyPr/>
          <a:lstStyle/>
          <a:p>
            <a:r>
              <a:rPr lang="en-US"/>
              <a:t>Why should we care?</a:t>
            </a:r>
            <a:endParaRPr lang="en-US" dirty="0"/>
          </a:p>
        </p:txBody>
      </p:sp>
      <p:sp>
        <p:nvSpPr>
          <p:cNvPr id="3" name="Content Placeholder 2">
            <a:extLst>
              <a:ext uri="{FF2B5EF4-FFF2-40B4-BE49-F238E27FC236}">
                <a16:creationId xmlns:a16="http://schemas.microsoft.com/office/drawing/2014/main" id="{6FDD845E-A8B5-7668-3DA3-FAAD4762448B}"/>
              </a:ext>
            </a:extLst>
          </p:cNvPr>
          <p:cNvSpPr>
            <a:spLocks noGrp="1"/>
          </p:cNvSpPr>
          <p:nvPr>
            <p:ph idx="1"/>
          </p:nvPr>
        </p:nvSpPr>
        <p:spPr>
          <a:xfrm>
            <a:off x="838200" y="1825625"/>
            <a:ext cx="5257800" cy="4351338"/>
          </a:xfrm>
        </p:spPr>
        <p:txBody>
          <a:bodyPr/>
          <a:lstStyle/>
          <a:p>
            <a:r>
              <a:rPr lang="en-US" dirty="0"/>
              <a:t>Best available science depends on best available data</a:t>
            </a:r>
          </a:p>
          <a:p>
            <a:r>
              <a:rPr lang="en-US" dirty="0"/>
              <a:t>Helps drive meaningful changes to our system and field</a:t>
            </a:r>
          </a:p>
          <a:p>
            <a:r>
              <a:rPr lang="en-US" dirty="0"/>
              <a:t>The future is infinite, and so is the potential use of our data</a:t>
            </a:r>
          </a:p>
          <a:p>
            <a:r>
              <a:rPr lang="en-US" dirty="0"/>
              <a:t>Each line of useful data that we produce is a part of our legacy we leave behind</a:t>
            </a:r>
          </a:p>
          <a:p>
            <a:endParaRPr lang="en-US" dirty="0"/>
          </a:p>
        </p:txBody>
      </p:sp>
      <p:grpSp>
        <p:nvGrpSpPr>
          <p:cNvPr id="43" name="Group 42">
            <a:extLst>
              <a:ext uri="{FF2B5EF4-FFF2-40B4-BE49-F238E27FC236}">
                <a16:creationId xmlns:a16="http://schemas.microsoft.com/office/drawing/2014/main" id="{05D6B249-4BDA-7828-8F1A-FE1D49E2C900}"/>
              </a:ext>
            </a:extLst>
          </p:cNvPr>
          <p:cNvGrpSpPr/>
          <p:nvPr/>
        </p:nvGrpSpPr>
        <p:grpSpPr>
          <a:xfrm>
            <a:off x="6096000" y="1446530"/>
            <a:ext cx="5962650" cy="4354457"/>
            <a:chOff x="6096000" y="1446530"/>
            <a:chExt cx="5962650" cy="4354457"/>
          </a:xfrm>
        </p:grpSpPr>
        <p:pic>
          <p:nvPicPr>
            <p:cNvPr id="4" name="Picture 3" descr="Diagram&#10;&#10;Description automatically generated">
              <a:extLst>
                <a:ext uri="{FF2B5EF4-FFF2-40B4-BE49-F238E27FC236}">
                  <a16:creationId xmlns:a16="http://schemas.microsoft.com/office/drawing/2014/main" id="{BF224054-5FD9-5C70-2838-674BF1F2714F}"/>
                </a:ext>
              </a:extLst>
            </p:cNvPr>
            <p:cNvPicPr>
              <a:picLocks noChangeAspect="1"/>
            </p:cNvPicPr>
            <p:nvPr/>
          </p:nvPicPr>
          <p:blipFill>
            <a:blip r:embed="rId3"/>
            <a:stretch>
              <a:fillRect/>
            </a:stretch>
          </p:blipFill>
          <p:spPr>
            <a:xfrm>
              <a:off x="6096000" y="1452563"/>
              <a:ext cx="5962650" cy="4348424"/>
            </a:xfrm>
            <a:prstGeom prst="rect">
              <a:avLst/>
            </a:prstGeom>
          </p:spPr>
        </p:pic>
        <p:sp>
          <p:nvSpPr>
            <p:cNvPr id="6" name="Rectangle 5">
              <a:extLst>
                <a:ext uri="{FF2B5EF4-FFF2-40B4-BE49-F238E27FC236}">
                  <a16:creationId xmlns:a16="http://schemas.microsoft.com/office/drawing/2014/main" id="{757B2D82-8255-64FC-0ADB-EE3DB3A81B11}"/>
                </a:ext>
              </a:extLst>
            </p:cNvPr>
            <p:cNvSpPr/>
            <p:nvPr/>
          </p:nvSpPr>
          <p:spPr>
            <a:xfrm>
              <a:off x="6489700" y="1446530"/>
              <a:ext cx="5467349" cy="40700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01B478-12D4-726A-1D04-565BDD5BC60B}"/>
                </a:ext>
              </a:extLst>
            </p:cNvPr>
            <p:cNvSpPr/>
            <p:nvPr/>
          </p:nvSpPr>
          <p:spPr>
            <a:xfrm>
              <a:off x="6729413" y="3990975"/>
              <a:ext cx="361950" cy="2143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8B5FFFA-DF4E-CAA8-3FB5-8507C8C571CB}"/>
                </a:ext>
              </a:extLst>
            </p:cNvPr>
            <p:cNvCxnSpPr>
              <a:cxnSpLocks/>
            </p:cNvCxnSpPr>
            <p:nvPr/>
          </p:nvCxnSpPr>
          <p:spPr>
            <a:xfrm>
              <a:off x="6837937" y="2085499"/>
              <a:ext cx="4965443"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E91557EC-EE12-5E46-6355-7AC0C298E3E9}"/>
                </a:ext>
              </a:extLst>
            </p:cNvPr>
            <p:cNvCxnSpPr>
              <a:cxnSpLocks/>
            </p:cNvCxnSpPr>
            <p:nvPr/>
          </p:nvCxnSpPr>
          <p:spPr>
            <a:xfrm>
              <a:off x="6541710" y="5411470"/>
              <a:ext cx="535819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A426AE1-0D64-3CAE-63C3-25D2B75BCD21}"/>
                </a:ext>
              </a:extLst>
            </p:cNvPr>
            <p:cNvCxnSpPr>
              <a:cxnSpLocks/>
            </p:cNvCxnSpPr>
            <p:nvPr/>
          </p:nvCxnSpPr>
          <p:spPr>
            <a:xfrm flipV="1">
              <a:off x="6541710" y="1987550"/>
              <a:ext cx="0" cy="3406140"/>
            </a:xfrm>
            <a:prstGeom prst="line">
              <a:avLst/>
            </a:prstGeom>
            <a:ln w="38100">
              <a:solidFill>
                <a:schemeClr val="tx1"/>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5E560A0-ADFA-705E-AC89-D4D0C3707345}"/>
                </a:ext>
              </a:extLst>
            </p:cNvPr>
            <p:cNvCxnSpPr>
              <a:cxnSpLocks/>
            </p:cNvCxnSpPr>
            <p:nvPr/>
          </p:nvCxnSpPr>
          <p:spPr>
            <a:xfrm>
              <a:off x="6541710" y="2085499"/>
              <a:ext cx="29622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AE2CDFF-3CBF-E3DA-1608-1F4C22796679}"/>
                </a:ext>
              </a:extLst>
            </p:cNvPr>
            <p:cNvSpPr txBox="1"/>
            <p:nvPr/>
          </p:nvSpPr>
          <p:spPr>
            <a:xfrm>
              <a:off x="7630389" y="2241426"/>
              <a:ext cx="1776448" cy="353943"/>
            </a:xfrm>
            <a:prstGeom prst="rect">
              <a:avLst/>
            </a:prstGeom>
            <a:noFill/>
          </p:spPr>
          <p:txBody>
            <a:bodyPr wrap="none" rtlCol="0">
              <a:spAutoFit/>
            </a:bodyPr>
            <a:lstStyle/>
            <a:p>
              <a:r>
                <a:rPr lang="en-US" sz="1650" b="1" dirty="0">
                  <a:latin typeface="Arial" panose="020B0604020202020204" pitchFamily="34" charset="0"/>
                  <a:cs typeface="Arial" panose="020B0604020202020204" pitchFamily="34" charset="0"/>
                </a:rPr>
                <a:t>Specific details</a:t>
              </a:r>
            </a:p>
          </p:txBody>
        </p:sp>
        <p:sp>
          <p:nvSpPr>
            <p:cNvPr id="20" name="TextBox 19">
              <a:extLst>
                <a:ext uri="{FF2B5EF4-FFF2-40B4-BE49-F238E27FC236}">
                  <a16:creationId xmlns:a16="http://schemas.microsoft.com/office/drawing/2014/main" id="{7F5D61FC-18CA-4655-04CA-793D84992954}"/>
                </a:ext>
              </a:extLst>
            </p:cNvPr>
            <p:cNvSpPr txBox="1"/>
            <p:nvPr/>
          </p:nvSpPr>
          <p:spPr>
            <a:xfrm>
              <a:off x="8120521" y="2778126"/>
              <a:ext cx="1701107" cy="346249"/>
            </a:xfrm>
            <a:prstGeom prst="rect">
              <a:avLst/>
            </a:prstGeom>
            <a:noFill/>
          </p:spPr>
          <p:txBody>
            <a:bodyPr wrap="none" rtlCol="0">
              <a:spAutoFit/>
            </a:bodyPr>
            <a:lstStyle/>
            <a:p>
              <a:r>
                <a:rPr lang="en-US" sz="1650" b="1" dirty="0">
                  <a:latin typeface="Arial" panose="020B0604020202020204" pitchFamily="34" charset="0"/>
                  <a:cs typeface="Arial" panose="020B0604020202020204" pitchFamily="34" charset="0"/>
                </a:rPr>
                <a:t>General details</a:t>
              </a:r>
            </a:p>
          </p:txBody>
        </p:sp>
        <p:sp>
          <p:nvSpPr>
            <p:cNvPr id="21" name="TextBox 20">
              <a:extLst>
                <a:ext uri="{FF2B5EF4-FFF2-40B4-BE49-F238E27FC236}">
                  <a16:creationId xmlns:a16="http://schemas.microsoft.com/office/drawing/2014/main" id="{3E94B6BE-0CE8-59DC-51FC-8AFDC3BAFBDB}"/>
                </a:ext>
              </a:extLst>
            </p:cNvPr>
            <p:cNvSpPr txBox="1"/>
            <p:nvPr/>
          </p:nvSpPr>
          <p:spPr>
            <a:xfrm>
              <a:off x="9783528" y="3657170"/>
              <a:ext cx="1616148" cy="600164"/>
            </a:xfrm>
            <a:prstGeom prst="rect">
              <a:avLst/>
            </a:prstGeom>
            <a:noFill/>
          </p:spPr>
          <p:txBody>
            <a:bodyPr wrap="none" rtlCol="0">
              <a:spAutoFit/>
            </a:bodyPr>
            <a:lstStyle/>
            <a:p>
              <a:r>
                <a:rPr lang="en-US" sz="1650" b="1" dirty="0">
                  <a:latin typeface="Arial" panose="020B0604020202020204" pitchFamily="34" charset="0"/>
                  <a:cs typeface="Arial" panose="020B0604020202020204" pitchFamily="34" charset="0"/>
                </a:rPr>
                <a:t>Retirement or</a:t>
              </a:r>
            </a:p>
            <a:p>
              <a:r>
                <a:rPr lang="en-US" sz="1650" b="1" dirty="0">
                  <a:latin typeface="Arial" panose="020B0604020202020204" pitchFamily="34" charset="0"/>
                  <a:cs typeface="Arial" panose="020B0604020202020204" pitchFamily="34" charset="0"/>
                </a:rPr>
                <a:t>career change</a:t>
              </a:r>
            </a:p>
          </p:txBody>
        </p:sp>
        <p:sp>
          <p:nvSpPr>
            <p:cNvPr id="22" name="TextBox 21">
              <a:extLst>
                <a:ext uri="{FF2B5EF4-FFF2-40B4-BE49-F238E27FC236}">
                  <a16:creationId xmlns:a16="http://schemas.microsoft.com/office/drawing/2014/main" id="{17BD5E60-3178-5879-D310-CFAC54EAE96F}"/>
                </a:ext>
              </a:extLst>
            </p:cNvPr>
            <p:cNvSpPr txBox="1"/>
            <p:nvPr/>
          </p:nvSpPr>
          <p:spPr>
            <a:xfrm>
              <a:off x="7335784" y="1589485"/>
              <a:ext cx="2125262" cy="346249"/>
            </a:xfrm>
            <a:prstGeom prst="rect">
              <a:avLst/>
            </a:prstGeom>
            <a:noFill/>
          </p:spPr>
          <p:txBody>
            <a:bodyPr wrap="square" rtlCol="0">
              <a:spAutoFit/>
            </a:bodyPr>
            <a:lstStyle/>
            <a:p>
              <a:r>
                <a:rPr lang="en-US" sz="1650" b="1" dirty="0">
                  <a:latin typeface="Arial" panose="020B0604020202020204" pitchFamily="34" charset="0"/>
                  <a:cs typeface="Arial" panose="020B0604020202020204" pitchFamily="34" charset="0"/>
                </a:rPr>
                <a:t>Time of publication</a:t>
              </a:r>
            </a:p>
          </p:txBody>
        </p:sp>
        <p:cxnSp>
          <p:nvCxnSpPr>
            <p:cNvPr id="24" name="Straight Arrow Connector 23">
              <a:extLst>
                <a:ext uri="{FF2B5EF4-FFF2-40B4-BE49-F238E27FC236}">
                  <a16:creationId xmlns:a16="http://schemas.microsoft.com/office/drawing/2014/main" id="{B907733E-1FDC-BD86-9C73-D7BED7D07281}"/>
                </a:ext>
              </a:extLst>
            </p:cNvPr>
            <p:cNvCxnSpPr>
              <a:cxnSpLocks/>
            </p:cNvCxnSpPr>
            <p:nvPr/>
          </p:nvCxnSpPr>
          <p:spPr>
            <a:xfrm flipH="1">
              <a:off x="6931819" y="1772131"/>
              <a:ext cx="469106" cy="2757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3991F88-F5A3-A345-ABE9-3683BAB83B45}"/>
                </a:ext>
              </a:extLst>
            </p:cNvPr>
            <p:cNvCxnSpPr>
              <a:cxnSpLocks/>
              <a:stCxn id="19" idx="1"/>
            </p:cNvCxnSpPr>
            <p:nvPr/>
          </p:nvCxnSpPr>
          <p:spPr>
            <a:xfrm flipH="1" flipV="1">
              <a:off x="7374868" y="2135616"/>
              <a:ext cx="255521" cy="2827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14027FA-02F3-92CC-0B17-E9DD52649F4E}"/>
                </a:ext>
              </a:extLst>
            </p:cNvPr>
            <p:cNvCxnSpPr>
              <a:cxnSpLocks/>
            </p:cNvCxnSpPr>
            <p:nvPr/>
          </p:nvCxnSpPr>
          <p:spPr>
            <a:xfrm flipV="1">
              <a:off x="9220805" y="2118491"/>
              <a:ext cx="323484" cy="6536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19952D4-A809-8D21-5182-47D48A06C3EC}"/>
                </a:ext>
              </a:extLst>
            </p:cNvPr>
            <p:cNvCxnSpPr>
              <a:cxnSpLocks/>
            </p:cNvCxnSpPr>
            <p:nvPr/>
          </p:nvCxnSpPr>
          <p:spPr>
            <a:xfrm flipV="1">
              <a:off x="10115550" y="2118491"/>
              <a:ext cx="679450" cy="15378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07F39D97-3CBD-6FBA-2504-F1ADA5906DCF}"/>
              </a:ext>
            </a:extLst>
          </p:cNvPr>
          <p:cNvSpPr txBox="1"/>
          <p:nvPr/>
        </p:nvSpPr>
        <p:spPr>
          <a:xfrm>
            <a:off x="8391749" y="5780168"/>
            <a:ext cx="3666901" cy="369332"/>
          </a:xfrm>
          <a:prstGeom prst="rect">
            <a:avLst/>
          </a:prstGeom>
          <a:noFill/>
        </p:spPr>
        <p:txBody>
          <a:bodyPr wrap="none" rtlCol="0">
            <a:spAutoFit/>
          </a:bodyPr>
          <a:lstStyle/>
          <a:p>
            <a:r>
              <a:rPr lang="en-US" dirty="0"/>
              <a:t>Adapted from Michener et al., 1987</a:t>
            </a:r>
          </a:p>
        </p:txBody>
      </p:sp>
    </p:spTree>
    <p:extLst>
      <p:ext uri="{BB962C8B-B14F-4D97-AF65-F5344CB8AC3E}">
        <p14:creationId xmlns:p14="http://schemas.microsoft.com/office/powerpoint/2010/main" val="11642663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DCD9-F162-309D-D5DA-89C14FF8D424}"/>
              </a:ext>
            </a:extLst>
          </p:cNvPr>
          <p:cNvSpPr>
            <a:spLocks noGrp="1"/>
          </p:cNvSpPr>
          <p:nvPr>
            <p:ph type="title"/>
          </p:nvPr>
        </p:nvSpPr>
        <p:spPr/>
        <p:txBody>
          <a:bodyPr/>
          <a:lstStyle/>
          <a:p>
            <a:r>
              <a:rPr lang="en-US" dirty="0"/>
              <a:t>How can we start?</a:t>
            </a:r>
          </a:p>
        </p:txBody>
      </p:sp>
      <p:sp>
        <p:nvSpPr>
          <p:cNvPr id="3" name="Content Placeholder 2">
            <a:extLst>
              <a:ext uri="{FF2B5EF4-FFF2-40B4-BE49-F238E27FC236}">
                <a16:creationId xmlns:a16="http://schemas.microsoft.com/office/drawing/2014/main" id="{416B91FB-0640-0ED0-73C6-124277EAB7F0}"/>
              </a:ext>
            </a:extLst>
          </p:cNvPr>
          <p:cNvSpPr>
            <a:spLocks noGrp="1"/>
          </p:cNvSpPr>
          <p:nvPr>
            <p:ph idx="1"/>
          </p:nvPr>
        </p:nvSpPr>
        <p:spPr>
          <a:xfrm>
            <a:off x="838200" y="1825625"/>
            <a:ext cx="10515600" cy="2012950"/>
          </a:xfrm>
        </p:spPr>
        <p:txBody>
          <a:bodyPr>
            <a:normAutofit/>
          </a:bodyPr>
          <a:lstStyle/>
          <a:p>
            <a:r>
              <a:rPr lang="en-US" dirty="0"/>
              <a:t>Prioritize documenting comprehensive metadata for all IEP datasets</a:t>
            </a:r>
          </a:p>
          <a:p>
            <a:r>
              <a:rPr lang="en-US" dirty="0"/>
              <a:t>Explore publication through the EDI repository</a:t>
            </a:r>
          </a:p>
          <a:p>
            <a:r>
              <a:rPr lang="en-US" dirty="0"/>
              <a:t>Engage with the DPWG to follow and develop best practices </a:t>
            </a:r>
          </a:p>
          <a:p>
            <a:pPr lvl="1"/>
            <a:endParaRPr lang="en-US" dirty="0"/>
          </a:p>
        </p:txBody>
      </p:sp>
      <p:sp>
        <p:nvSpPr>
          <p:cNvPr id="7" name="Content Placeholder 2">
            <a:extLst>
              <a:ext uri="{FF2B5EF4-FFF2-40B4-BE49-F238E27FC236}">
                <a16:creationId xmlns:a16="http://schemas.microsoft.com/office/drawing/2014/main" id="{E5D998E1-64D0-F6A0-5E28-4D53F2EFA647}"/>
              </a:ext>
            </a:extLst>
          </p:cNvPr>
          <p:cNvSpPr txBox="1">
            <a:spLocks/>
          </p:cNvSpPr>
          <p:nvPr/>
        </p:nvSpPr>
        <p:spPr>
          <a:xfrm>
            <a:off x="838200" y="3836085"/>
            <a:ext cx="6791325" cy="2012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Develop and embrace a culture of data stewardship to leave a lasting legacy through our research data</a:t>
            </a:r>
          </a:p>
          <a:p>
            <a:pPr lvl="1"/>
            <a:endParaRPr lang="en-US" dirty="0"/>
          </a:p>
        </p:txBody>
      </p:sp>
      <p:pic>
        <p:nvPicPr>
          <p:cNvPr id="23" name="Picture 22">
            <a:extLst>
              <a:ext uri="{FF2B5EF4-FFF2-40B4-BE49-F238E27FC236}">
                <a16:creationId xmlns:a16="http://schemas.microsoft.com/office/drawing/2014/main" id="{DD628F1F-70E5-A943-04BC-E4075AE762F8}"/>
              </a:ext>
            </a:extLst>
          </p:cNvPr>
          <p:cNvPicPr>
            <a:picLocks noChangeAspect="1"/>
          </p:cNvPicPr>
          <p:nvPr/>
        </p:nvPicPr>
        <p:blipFill>
          <a:blip r:embed="rId2"/>
          <a:stretch>
            <a:fillRect/>
          </a:stretch>
        </p:blipFill>
        <p:spPr>
          <a:xfrm>
            <a:off x="7466333" y="3836085"/>
            <a:ext cx="3887467" cy="2784772"/>
          </a:xfrm>
          <a:prstGeom prst="rect">
            <a:avLst/>
          </a:prstGeom>
        </p:spPr>
      </p:pic>
      <p:sp>
        <p:nvSpPr>
          <p:cNvPr id="24" name="TextBox 23">
            <a:extLst>
              <a:ext uri="{FF2B5EF4-FFF2-40B4-BE49-F238E27FC236}">
                <a16:creationId xmlns:a16="http://schemas.microsoft.com/office/drawing/2014/main" id="{79410623-6D93-9E8F-CC1E-B8E3AA160CA4}"/>
              </a:ext>
            </a:extLst>
          </p:cNvPr>
          <p:cNvSpPr txBox="1"/>
          <p:nvPr/>
        </p:nvSpPr>
        <p:spPr>
          <a:xfrm>
            <a:off x="8982075" y="6581001"/>
            <a:ext cx="2524125" cy="276999"/>
          </a:xfrm>
          <a:prstGeom prst="rect">
            <a:avLst/>
          </a:prstGeom>
          <a:noFill/>
        </p:spPr>
        <p:txBody>
          <a:bodyPr wrap="square" rtlCol="0">
            <a:spAutoFit/>
          </a:bodyPr>
          <a:lstStyle/>
          <a:p>
            <a:r>
              <a:rPr lang="en-US" sz="1200" dirty="0"/>
              <a:t>Adapted from Michener et al., 1987</a:t>
            </a:r>
          </a:p>
        </p:txBody>
      </p:sp>
      <p:sp>
        <p:nvSpPr>
          <p:cNvPr id="4" name="TextBox 3">
            <a:extLst>
              <a:ext uri="{FF2B5EF4-FFF2-40B4-BE49-F238E27FC236}">
                <a16:creationId xmlns:a16="http://schemas.microsoft.com/office/drawing/2014/main" id="{FA8B930F-9AF1-D59E-DE77-04738BBAE0ED}"/>
              </a:ext>
            </a:extLst>
          </p:cNvPr>
          <p:cNvSpPr txBox="1"/>
          <p:nvPr/>
        </p:nvSpPr>
        <p:spPr>
          <a:xfrm>
            <a:off x="2755267" y="5464314"/>
            <a:ext cx="2794000" cy="769441"/>
          </a:xfrm>
          <a:prstGeom prst="rect">
            <a:avLst/>
          </a:prstGeom>
          <a:noFill/>
        </p:spPr>
        <p:txBody>
          <a:bodyPr wrap="square" rtlCol="0">
            <a:spAutoFit/>
          </a:bodyPr>
          <a:lstStyle/>
          <a:p>
            <a:r>
              <a:rPr lang="en-US" sz="4400" dirty="0"/>
              <a:t>Thank you!</a:t>
            </a:r>
          </a:p>
        </p:txBody>
      </p:sp>
    </p:spTree>
    <p:extLst>
      <p:ext uri="{BB962C8B-B14F-4D97-AF65-F5344CB8AC3E}">
        <p14:creationId xmlns:p14="http://schemas.microsoft.com/office/powerpoint/2010/main" val="3801559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a:extLst>
              <a:ext uri="{FF2B5EF4-FFF2-40B4-BE49-F238E27FC236}">
                <a16:creationId xmlns:a16="http://schemas.microsoft.com/office/drawing/2014/main" id="{50E9DEDC-BD83-2C35-CC36-DE9A98C7C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45" y="4592844"/>
            <a:ext cx="3110167" cy="1847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7AD43D-C7FC-8621-12F2-1883284CF097}"/>
              </a:ext>
            </a:extLst>
          </p:cNvPr>
          <p:cNvSpPr>
            <a:spLocks noGrp="1"/>
          </p:cNvSpPr>
          <p:nvPr>
            <p:ph type="title"/>
          </p:nvPr>
        </p:nvSpPr>
        <p:spPr/>
        <p:txBody>
          <a:bodyPr/>
          <a:lstStyle/>
          <a:p>
            <a:r>
              <a:rPr lang="en-US" dirty="0"/>
              <a:t>Vision</a:t>
            </a:r>
          </a:p>
        </p:txBody>
      </p:sp>
      <p:pic>
        <p:nvPicPr>
          <p:cNvPr id="13" name="Picture 2">
            <a:extLst>
              <a:ext uri="{FF2B5EF4-FFF2-40B4-BE49-F238E27FC236}">
                <a16:creationId xmlns:a16="http://schemas.microsoft.com/office/drawing/2014/main" id="{5E2926B4-1748-FFA4-A331-3734BCA56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27" y="1586430"/>
            <a:ext cx="3273932" cy="24574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A39B3BA-E96D-F116-BB17-A84E7D4F10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1172" y="1341231"/>
            <a:ext cx="3089783" cy="39963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AACC1D75-09A0-344E-1266-D7454A50E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541" y="1778537"/>
            <a:ext cx="3616325" cy="23811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FEBE9B2C-84D8-D4B7-C448-E23CD7E90F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7767" y="3429000"/>
            <a:ext cx="4240618"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a:extLst>
              <a:ext uri="{FF2B5EF4-FFF2-40B4-BE49-F238E27FC236}">
                <a16:creationId xmlns:a16="http://schemas.microsoft.com/office/drawing/2014/main" id="{7E684906-662D-CE75-FEF0-CF9F34BFD2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384" y="2424907"/>
            <a:ext cx="3895723" cy="21907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08E458EB-5338-9DA2-FF9C-7BB6DFEDC1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8602" y="1327346"/>
            <a:ext cx="3273932" cy="26332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Townet station map">
            <a:extLst>
              <a:ext uri="{FF2B5EF4-FFF2-40B4-BE49-F238E27FC236}">
                <a16:creationId xmlns:a16="http://schemas.microsoft.com/office/drawing/2014/main" id="{99F88B2E-F30F-FB2C-761E-1ABB373578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7722" y="3520281"/>
            <a:ext cx="3616326" cy="279367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a:extLst>
              <a:ext uri="{FF2B5EF4-FFF2-40B4-BE49-F238E27FC236}">
                <a16:creationId xmlns:a16="http://schemas.microsoft.com/office/drawing/2014/main" id="{F55A7F08-639A-B3FD-A185-CCC0F27D53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2876" y="2969096"/>
            <a:ext cx="2339981" cy="303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6513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20796-DE7F-EE64-B7ED-5E8CF38F2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FFD85-6EF1-741B-5EFB-B9B27A165585}"/>
              </a:ext>
            </a:extLst>
          </p:cNvPr>
          <p:cNvSpPr>
            <a:spLocks noGrp="1"/>
          </p:cNvSpPr>
          <p:nvPr>
            <p:ph type="title"/>
          </p:nvPr>
        </p:nvSpPr>
        <p:spPr/>
        <p:txBody>
          <a:bodyPr/>
          <a:lstStyle/>
          <a:p>
            <a:r>
              <a:rPr lang="en-US" dirty="0"/>
              <a:t>Vision: Useful Data</a:t>
            </a:r>
          </a:p>
        </p:txBody>
      </p:sp>
      <p:sp>
        <p:nvSpPr>
          <p:cNvPr id="3" name="Content Placeholder 2">
            <a:extLst>
              <a:ext uri="{FF2B5EF4-FFF2-40B4-BE49-F238E27FC236}">
                <a16:creationId xmlns:a16="http://schemas.microsoft.com/office/drawing/2014/main" id="{9F346728-1EB2-FA52-0E30-8B198BD8F41D}"/>
              </a:ext>
            </a:extLst>
          </p:cNvPr>
          <p:cNvSpPr>
            <a:spLocks noGrp="1"/>
          </p:cNvSpPr>
          <p:nvPr>
            <p:ph idx="1"/>
          </p:nvPr>
        </p:nvSpPr>
        <p:spPr>
          <a:xfrm>
            <a:off x="838200" y="1825625"/>
            <a:ext cx="10515600" cy="1691932"/>
          </a:xfrm>
        </p:spPr>
        <p:txBody>
          <a:bodyPr>
            <a:normAutofit/>
          </a:bodyPr>
          <a:lstStyle/>
          <a:p>
            <a:r>
              <a:rPr lang="en-US" sz="3600" dirty="0"/>
              <a:t>Data is valuable and impactful if:</a:t>
            </a:r>
          </a:p>
          <a:p>
            <a:pPr lvl="1"/>
            <a:r>
              <a:rPr lang="en-US" sz="3200" dirty="0"/>
              <a:t>It is used</a:t>
            </a:r>
          </a:p>
          <a:p>
            <a:pPr lvl="1"/>
            <a:r>
              <a:rPr lang="en-US" sz="3200" dirty="0"/>
              <a:t>It is used correctly</a:t>
            </a:r>
          </a:p>
          <a:p>
            <a:endParaRPr lang="en-US" sz="3600" dirty="0"/>
          </a:p>
        </p:txBody>
      </p:sp>
      <p:cxnSp>
        <p:nvCxnSpPr>
          <p:cNvPr id="7" name="Straight Connector 6">
            <a:extLst>
              <a:ext uri="{FF2B5EF4-FFF2-40B4-BE49-F238E27FC236}">
                <a16:creationId xmlns:a16="http://schemas.microsoft.com/office/drawing/2014/main" id="{60BCE928-E87D-BDD1-14C2-8FA5415D11C0}"/>
              </a:ext>
            </a:extLst>
          </p:cNvPr>
          <p:cNvCxnSpPr>
            <a:cxnSpLocks/>
          </p:cNvCxnSpPr>
          <p:nvPr/>
        </p:nvCxnSpPr>
        <p:spPr>
          <a:xfrm>
            <a:off x="4401432" y="6396623"/>
            <a:ext cx="140043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ABAF338-3B31-F146-FAF4-6F506D598854}"/>
              </a:ext>
            </a:extLst>
          </p:cNvPr>
          <p:cNvCxnSpPr/>
          <p:nvPr/>
        </p:nvCxnSpPr>
        <p:spPr>
          <a:xfrm>
            <a:off x="5801865" y="5251563"/>
            <a:ext cx="0" cy="11450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A0ED08B-969C-6C10-747B-E915E2472B0F}"/>
              </a:ext>
            </a:extLst>
          </p:cNvPr>
          <p:cNvCxnSpPr>
            <a:cxnSpLocks/>
          </p:cNvCxnSpPr>
          <p:nvPr/>
        </p:nvCxnSpPr>
        <p:spPr>
          <a:xfrm>
            <a:off x="5801865" y="5251563"/>
            <a:ext cx="1847255" cy="0"/>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Graphic 18" descr="Database outline">
            <a:extLst>
              <a:ext uri="{FF2B5EF4-FFF2-40B4-BE49-F238E27FC236}">
                <a16:creationId xmlns:a16="http://schemas.microsoft.com/office/drawing/2014/main" id="{728570F6-BF6D-3C80-B186-EA62D3682A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4449" y="5482223"/>
            <a:ext cx="914400" cy="914400"/>
          </a:xfrm>
          <a:prstGeom prst="rect">
            <a:avLst/>
          </a:prstGeom>
        </p:spPr>
      </p:pic>
      <p:sp>
        <p:nvSpPr>
          <p:cNvPr id="21" name="TextBox 20">
            <a:extLst>
              <a:ext uri="{FF2B5EF4-FFF2-40B4-BE49-F238E27FC236}">
                <a16:creationId xmlns:a16="http://schemas.microsoft.com/office/drawing/2014/main" id="{AC5B51F9-89E9-6739-4BF9-8CA7921C8B86}"/>
              </a:ext>
            </a:extLst>
          </p:cNvPr>
          <p:cNvSpPr txBox="1"/>
          <p:nvPr/>
        </p:nvSpPr>
        <p:spPr>
          <a:xfrm>
            <a:off x="5876006" y="5384784"/>
            <a:ext cx="1773114" cy="923330"/>
          </a:xfrm>
          <a:prstGeom prst="rect">
            <a:avLst/>
          </a:prstGeom>
          <a:noFill/>
        </p:spPr>
        <p:txBody>
          <a:bodyPr wrap="none" rtlCol="0">
            <a:spAutoFit/>
          </a:bodyPr>
          <a:lstStyle/>
          <a:p>
            <a:pPr marL="285750" indent="-285750">
              <a:buFont typeface="Arial" panose="020B0604020202020204" pitchFamily="34" charset="0"/>
              <a:buChar char="•"/>
            </a:pPr>
            <a:r>
              <a:rPr lang="en-US" dirty="0"/>
              <a:t>Discoverable</a:t>
            </a:r>
          </a:p>
          <a:p>
            <a:pPr marL="285750" indent="-285750">
              <a:buFont typeface="Arial" panose="020B0604020202020204" pitchFamily="34" charset="0"/>
              <a:buChar char="•"/>
            </a:pPr>
            <a:r>
              <a:rPr lang="en-US" dirty="0"/>
              <a:t>Accessible</a:t>
            </a:r>
          </a:p>
          <a:p>
            <a:pPr marL="285750" indent="-285750">
              <a:buFont typeface="Arial" panose="020B0604020202020204" pitchFamily="34" charset="0"/>
              <a:buChar char="•"/>
            </a:pPr>
            <a:r>
              <a:rPr lang="en-US" dirty="0"/>
              <a:t>Relevant</a:t>
            </a:r>
          </a:p>
        </p:txBody>
      </p:sp>
      <p:cxnSp>
        <p:nvCxnSpPr>
          <p:cNvPr id="24" name="Straight Connector 23">
            <a:extLst>
              <a:ext uri="{FF2B5EF4-FFF2-40B4-BE49-F238E27FC236}">
                <a16:creationId xmlns:a16="http://schemas.microsoft.com/office/drawing/2014/main" id="{E1C8AC85-617D-1772-2325-1A786EEF09AF}"/>
              </a:ext>
            </a:extLst>
          </p:cNvPr>
          <p:cNvCxnSpPr>
            <a:cxnSpLocks/>
          </p:cNvCxnSpPr>
          <p:nvPr/>
        </p:nvCxnSpPr>
        <p:spPr>
          <a:xfrm>
            <a:off x="7649120" y="4109206"/>
            <a:ext cx="18472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52EE9A3-C32A-D14E-16E0-0AAE048BAA6A}"/>
              </a:ext>
            </a:extLst>
          </p:cNvPr>
          <p:cNvCxnSpPr/>
          <p:nvPr/>
        </p:nvCxnSpPr>
        <p:spPr>
          <a:xfrm>
            <a:off x="7649120" y="4106503"/>
            <a:ext cx="0" cy="114506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6B69A7C-FA2F-F7FF-B791-603E09140E2D}"/>
              </a:ext>
            </a:extLst>
          </p:cNvPr>
          <p:cNvSpPr txBox="1"/>
          <p:nvPr/>
        </p:nvSpPr>
        <p:spPr>
          <a:xfrm>
            <a:off x="7723261" y="4217368"/>
            <a:ext cx="1780103" cy="923330"/>
          </a:xfrm>
          <a:prstGeom prst="rect">
            <a:avLst/>
          </a:prstGeom>
          <a:noFill/>
        </p:spPr>
        <p:txBody>
          <a:bodyPr wrap="none" rtlCol="0">
            <a:spAutoFit/>
          </a:bodyPr>
          <a:lstStyle/>
          <a:p>
            <a:pPr marL="285750" indent="-285750">
              <a:buFont typeface="Arial" panose="020B0604020202020204" pitchFamily="34" charset="0"/>
              <a:buChar char="•"/>
            </a:pPr>
            <a:r>
              <a:rPr lang="en-US" dirty="0"/>
              <a:t>Documented</a:t>
            </a:r>
          </a:p>
          <a:p>
            <a:pPr marL="285750" indent="-285750">
              <a:buFont typeface="Arial" panose="020B0604020202020204" pitchFamily="34" charset="0"/>
              <a:buChar char="•"/>
            </a:pPr>
            <a:r>
              <a:rPr lang="en-US" dirty="0"/>
              <a:t>Updated</a:t>
            </a:r>
          </a:p>
          <a:p>
            <a:pPr marL="285750" indent="-285750">
              <a:buFont typeface="Arial" panose="020B0604020202020204" pitchFamily="34" charset="0"/>
              <a:buChar char="•"/>
            </a:pPr>
            <a:endParaRPr lang="en-US" dirty="0"/>
          </a:p>
        </p:txBody>
      </p:sp>
      <p:pic>
        <p:nvPicPr>
          <p:cNvPr id="27" name="Graphic 26" descr="Database outline">
            <a:extLst>
              <a:ext uri="{FF2B5EF4-FFF2-40B4-BE49-F238E27FC236}">
                <a16:creationId xmlns:a16="http://schemas.microsoft.com/office/drawing/2014/main" id="{B5C7578D-FCB7-5E2B-BED3-F7AAAE0C7A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0450" y="4306914"/>
            <a:ext cx="914400" cy="914400"/>
          </a:xfrm>
          <a:prstGeom prst="rect">
            <a:avLst/>
          </a:prstGeom>
        </p:spPr>
      </p:pic>
      <p:sp>
        <p:nvSpPr>
          <p:cNvPr id="28" name="TextBox 27">
            <a:extLst>
              <a:ext uri="{FF2B5EF4-FFF2-40B4-BE49-F238E27FC236}">
                <a16:creationId xmlns:a16="http://schemas.microsoft.com/office/drawing/2014/main" id="{ED18DCBC-5E1A-9223-EEB3-0BB101B53679}"/>
              </a:ext>
            </a:extLst>
          </p:cNvPr>
          <p:cNvSpPr txBox="1"/>
          <p:nvPr/>
        </p:nvSpPr>
        <p:spPr>
          <a:xfrm>
            <a:off x="4770467" y="5112890"/>
            <a:ext cx="662361" cy="369332"/>
          </a:xfrm>
          <a:prstGeom prst="rect">
            <a:avLst/>
          </a:prstGeom>
          <a:noFill/>
        </p:spPr>
        <p:txBody>
          <a:bodyPr wrap="none" rtlCol="0">
            <a:spAutoFit/>
          </a:bodyPr>
          <a:lstStyle/>
          <a:p>
            <a:r>
              <a:rPr lang="en-US" dirty="0"/>
              <a:t>Data</a:t>
            </a:r>
          </a:p>
        </p:txBody>
      </p:sp>
      <p:sp>
        <p:nvSpPr>
          <p:cNvPr id="29" name="TextBox 28">
            <a:extLst>
              <a:ext uri="{FF2B5EF4-FFF2-40B4-BE49-F238E27FC236}">
                <a16:creationId xmlns:a16="http://schemas.microsoft.com/office/drawing/2014/main" id="{FD7B3B87-3CA9-AA86-9308-27882D962184}"/>
              </a:ext>
            </a:extLst>
          </p:cNvPr>
          <p:cNvSpPr txBox="1"/>
          <p:nvPr/>
        </p:nvSpPr>
        <p:spPr>
          <a:xfrm>
            <a:off x="5989675" y="3945880"/>
            <a:ext cx="1412310" cy="369332"/>
          </a:xfrm>
          <a:prstGeom prst="rect">
            <a:avLst/>
          </a:prstGeom>
          <a:noFill/>
        </p:spPr>
        <p:txBody>
          <a:bodyPr wrap="none" rtlCol="0">
            <a:spAutoFit/>
          </a:bodyPr>
          <a:lstStyle/>
          <a:p>
            <a:r>
              <a:rPr lang="en-US" dirty="0"/>
              <a:t>Usable Data</a:t>
            </a:r>
          </a:p>
        </p:txBody>
      </p:sp>
      <p:pic>
        <p:nvPicPr>
          <p:cNvPr id="30" name="Graphic 29" descr="Database outline">
            <a:extLst>
              <a:ext uri="{FF2B5EF4-FFF2-40B4-BE49-F238E27FC236}">
                <a16:creationId xmlns:a16="http://schemas.microsoft.com/office/drawing/2014/main" id="{BF6FF4E5-E876-5404-59F8-358EBCEEC3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0222" y="3057603"/>
            <a:ext cx="914400" cy="914400"/>
          </a:xfrm>
          <a:prstGeom prst="rect">
            <a:avLst/>
          </a:prstGeom>
        </p:spPr>
      </p:pic>
      <p:sp>
        <p:nvSpPr>
          <p:cNvPr id="31" name="TextBox 30">
            <a:extLst>
              <a:ext uri="{FF2B5EF4-FFF2-40B4-BE49-F238E27FC236}">
                <a16:creationId xmlns:a16="http://schemas.microsoft.com/office/drawing/2014/main" id="{D4DB265B-EFC4-0E8A-6D98-3D53A386F8E4}"/>
              </a:ext>
            </a:extLst>
          </p:cNvPr>
          <p:cNvSpPr txBox="1"/>
          <p:nvPr/>
        </p:nvSpPr>
        <p:spPr>
          <a:xfrm>
            <a:off x="7935209" y="2684316"/>
            <a:ext cx="1356205" cy="369332"/>
          </a:xfrm>
          <a:prstGeom prst="rect">
            <a:avLst/>
          </a:prstGeom>
          <a:noFill/>
        </p:spPr>
        <p:txBody>
          <a:bodyPr wrap="none" rtlCol="0">
            <a:spAutoFit/>
          </a:bodyPr>
          <a:lstStyle/>
          <a:p>
            <a:r>
              <a:rPr lang="en-US" dirty="0"/>
              <a:t>Useful Data</a:t>
            </a:r>
          </a:p>
        </p:txBody>
      </p:sp>
      <p:sp>
        <p:nvSpPr>
          <p:cNvPr id="34" name="Arrow: Right 33">
            <a:extLst>
              <a:ext uri="{FF2B5EF4-FFF2-40B4-BE49-F238E27FC236}">
                <a16:creationId xmlns:a16="http://schemas.microsoft.com/office/drawing/2014/main" id="{92BA4848-ABA1-8EDF-D086-1E5990E87C8F}"/>
              </a:ext>
            </a:extLst>
          </p:cNvPr>
          <p:cNvSpPr/>
          <p:nvPr/>
        </p:nvSpPr>
        <p:spPr>
          <a:xfrm rot="19245406">
            <a:off x="3376868" y="4055323"/>
            <a:ext cx="4542238" cy="226843"/>
          </a:xfrm>
          <a:prstGeom prst="rightArrow">
            <a:avLst>
              <a:gd name="adj1" fmla="val 50000"/>
              <a:gd name="adj2" fmla="val 190176"/>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485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150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28" grpId="0"/>
      <p:bldP spid="29" grpId="0"/>
      <p:bldP spid="31"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80399-19B5-77ED-C9C4-3D6369E39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8FEAF-7A9F-492A-24B0-31EAE7526C56}"/>
              </a:ext>
            </a:extLst>
          </p:cNvPr>
          <p:cNvSpPr>
            <a:spLocks noGrp="1"/>
          </p:cNvSpPr>
          <p:nvPr>
            <p:ph type="title"/>
          </p:nvPr>
        </p:nvSpPr>
        <p:spPr/>
        <p:txBody>
          <a:bodyPr/>
          <a:lstStyle/>
          <a:p>
            <a:r>
              <a:rPr lang="en-US" dirty="0"/>
              <a:t>Vision: Data Stewards</a:t>
            </a:r>
          </a:p>
        </p:txBody>
      </p:sp>
      <p:sp>
        <p:nvSpPr>
          <p:cNvPr id="153" name="Arrow: Right 152">
            <a:extLst>
              <a:ext uri="{FF2B5EF4-FFF2-40B4-BE49-F238E27FC236}">
                <a16:creationId xmlns:a16="http://schemas.microsoft.com/office/drawing/2014/main" id="{C195D880-E525-A724-C160-0A4CFB55CB70}"/>
              </a:ext>
            </a:extLst>
          </p:cNvPr>
          <p:cNvSpPr/>
          <p:nvPr/>
        </p:nvSpPr>
        <p:spPr>
          <a:xfrm rot="9074141">
            <a:off x="9925825" y="3581451"/>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7BA70C5-F784-03EC-66BE-40EE0B36EC6E}"/>
              </a:ext>
            </a:extLst>
          </p:cNvPr>
          <p:cNvSpPr txBox="1"/>
          <p:nvPr/>
        </p:nvSpPr>
        <p:spPr>
          <a:xfrm>
            <a:off x="1365328" y="2281989"/>
            <a:ext cx="3267818" cy="646331"/>
          </a:xfrm>
          <a:prstGeom prst="rect">
            <a:avLst/>
          </a:prstGeom>
          <a:noFill/>
        </p:spPr>
        <p:txBody>
          <a:bodyPr wrap="none" rtlCol="0">
            <a:spAutoFit/>
          </a:bodyPr>
          <a:lstStyle/>
          <a:p>
            <a:r>
              <a:rPr lang="en-US" sz="3600" dirty="0"/>
              <a:t>Data producers</a:t>
            </a:r>
          </a:p>
        </p:txBody>
      </p:sp>
      <p:sp>
        <p:nvSpPr>
          <p:cNvPr id="7" name="TextBox 6">
            <a:extLst>
              <a:ext uri="{FF2B5EF4-FFF2-40B4-BE49-F238E27FC236}">
                <a16:creationId xmlns:a16="http://schemas.microsoft.com/office/drawing/2014/main" id="{5E829798-3E53-E017-1781-B09BBA45451E}"/>
              </a:ext>
            </a:extLst>
          </p:cNvPr>
          <p:cNvSpPr txBox="1"/>
          <p:nvPr/>
        </p:nvSpPr>
        <p:spPr>
          <a:xfrm>
            <a:off x="7589664" y="2281989"/>
            <a:ext cx="3048912" cy="646331"/>
          </a:xfrm>
          <a:prstGeom prst="rect">
            <a:avLst/>
          </a:prstGeom>
          <a:noFill/>
        </p:spPr>
        <p:txBody>
          <a:bodyPr wrap="none" rtlCol="0">
            <a:spAutoFit/>
          </a:bodyPr>
          <a:lstStyle/>
          <a:p>
            <a:r>
              <a:rPr lang="en-US" sz="3600" dirty="0"/>
              <a:t>Data stewards</a:t>
            </a:r>
          </a:p>
        </p:txBody>
      </p:sp>
      <p:pic>
        <p:nvPicPr>
          <p:cNvPr id="110" name="Graphic 109" descr="Users outline">
            <a:extLst>
              <a:ext uri="{FF2B5EF4-FFF2-40B4-BE49-F238E27FC236}">
                <a16:creationId xmlns:a16="http://schemas.microsoft.com/office/drawing/2014/main" id="{ACFC5E63-499C-F826-2423-D424CFEE2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4781" y="3796116"/>
            <a:ext cx="914400" cy="914400"/>
          </a:xfrm>
          <a:prstGeom prst="rect">
            <a:avLst/>
          </a:prstGeom>
        </p:spPr>
      </p:pic>
      <p:sp>
        <p:nvSpPr>
          <p:cNvPr id="111" name="Arrow: Right 110">
            <a:extLst>
              <a:ext uri="{FF2B5EF4-FFF2-40B4-BE49-F238E27FC236}">
                <a16:creationId xmlns:a16="http://schemas.microsoft.com/office/drawing/2014/main" id="{65AD7EF4-6CAD-1042-5A43-2F5188FAA953}"/>
              </a:ext>
            </a:extLst>
          </p:cNvPr>
          <p:cNvSpPr/>
          <p:nvPr/>
        </p:nvSpPr>
        <p:spPr>
          <a:xfrm>
            <a:off x="2145803" y="4121495"/>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Graphic 114" descr="Database outline">
            <a:extLst>
              <a:ext uri="{FF2B5EF4-FFF2-40B4-BE49-F238E27FC236}">
                <a16:creationId xmlns:a16="http://schemas.microsoft.com/office/drawing/2014/main" id="{C490C070-55B7-A6A0-E8C5-E05903BD5D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2341" y="3796116"/>
            <a:ext cx="914400" cy="914400"/>
          </a:xfrm>
          <a:prstGeom prst="rect">
            <a:avLst/>
          </a:prstGeom>
        </p:spPr>
      </p:pic>
      <p:sp>
        <p:nvSpPr>
          <p:cNvPr id="117" name="Arrow: Right 116">
            <a:extLst>
              <a:ext uri="{FF2B5EF4-FFF2-40B4-BE49-F238E27FC236}">
                <a16:creationId xmlns:a16="http://schemas.microsoft.com/office/drawing/2014/main" id="{83AB2C11-D37C-2E42-3BC5-FB8EFA4265E9}"/>
              </a:ext>
            </a:extLst>
          </p:cNvPr>
          <p:cNvSpPr/>
          <p:nvPr/>
        </p:nvSpPr>
        <p:spPr>
          <a:xfrm rot="20491044">
            <a:off x="4266274" y="3840118"/>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row: Right 117">
            <a:extLst>
              <a:ext uri="{FF2B5EF4-FFF2-40B4-BE49-F238E27FC236}">
                <a16:creationId xmlns:a16="http://schemas.microsoft.com/office/drawing/2014/main" id="{2CCE9FB0-08C9-D56E-725E-013D1407FF06}"/>
              </a:ext>
            </a:extLst>
          </p:cNvPr>
          <p:cNvSpPr/>
          <p:nvPr/>
        </p:nvSpPr>
        <p:spPr>
          <a:xfrm>
            <a:off x="4289239" y="4171363"/>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Right 118">
            <a:extLst>
              <a:ext uri="{FF2B5EF4-FFF2-40B4-BE49-F238E27FC236}">
                <a16:creationId xmlns:a16="http://schemas.microsoft.com/office/drawing/2014/main" id="{541E2133-6F1C-9557-0FA7-2E3FBEB38E2E}"/>
              </a:ext>
            </a:extLst>
          </p:cNvPr>
          <p:cNvSpPr/>
          <p:nvPr/>
        </p:nvSpPr>
        <p:spPr>
          <a:xfrm rot="1129315">
            <a:off x="4258301" y="4513536"/>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 Right 120">
            <a:extLst>
              <a:ext uri="{FF2B5EF4-FFF2-40B4-BE49-F238E27FC236}">
                <a16:creationId xmlns:a16="http://schemas.microsoft.com/office/drawing/2014/main" id="{1C69D143-EF74-F91D-3FD7-1CEE72E49B15}"/>
              </a:ext>
            </a:extLst>
          </p:cNvPr>
          <p:cNvSpPr/>
          <p:nvPr/>
        </p:nvSpPr>
        <p:spPr>
          <a:xfrm rot="2196241">
            <a:off x="4147055" y="4802789"/>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Right 121">
            <a:extLst>
              <a:ext uri="{FF2B5EF4-FFF2-40B4-BE49-F238E27FC236}">
                <a16:creationId xmlns:a16="http://schemas.microsoft.com/office/drawing/2014/main" id="{394D5417-D345-2369-B0FB-9153E5E954E5}"/>
              </a:ext>
            </a:extLst>
          </p:cNvPr>
          <p:cNvSpPr/>
          <p:nvPr/>
        </p:nvSpPr>
        <p:spPr>
          <a:xfrm rot="19581651">
            <a:off x="4140137" y="3577703"/>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Graphic 140" descr="User outline">
            <a:extLst>
              <a:ext uri="{FF2B5EF4-FFF2-40B4-BE49-F238E27FC236}">
                <a16:creationId xmlns:a16="http://schemas.microsoft.com/office/drawing/2014/main" id="{D43EB181-0005-0B63-FEDD-0FD855E388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7720" y="3197665"/>
            <a:ext cx="382867" cy="382867"/>
          </a:xfrm>
          <a:prstGeom prst="rect">
            <a:avLst/>
          </a:prstGeom>
        </p:spPr>
      </p:pic>
      <p:pic>
        <p:nvPicPr>
          <p:cNvPr id="142" name="Graphic 141" descr="User outline">
            <a:extLst>
              <a:ext uri="{FF2B5EF4-FFF2-40B4-BE49-F238E27FC236}">
                <a16:creationId xmlns:a16="http://schemas.microsoft.com/office/drawing/2014/main" id="{BD7FBA37-6FA1-D30A-27E2-6BE1C1EB69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97043" y="3611274"/>
            <a:ext cx="382867" cy="382867"/>
          </a:xfrm>
          <a:prstGeom prst="rect">
            <a:avLst/>
          </a:prstGeom>
        </p:spPr>
      </p:pic>
      <p:pic>
        <p:nvPicPr>
          <p:cNvPr id="143" name="Graphic 142" descr="User outline">
            <a:extLst>
              <a:ext uri="{FF2B5EF4-FFF2-40B4-BE49-F238E27FC236}">
                <a16:creationId xmlns:a16="http://schemas.microsoft.com/office/drawing/2014/main" id="{C6C39170-B130-6D9A-B226-29771DE09E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8664" y="4076576"/>
            <a:ext cx="382867" cy="382867"/>
          </a:xfrm>
          <a:prstGeom prst="rect">
            <a:avLst/>
          </a:prstGeom>
        </p:spPr>
      </p:pic>
      <p:pic>
        <p:nvPicPr>
          <p:cNvPr id="144" name="Graphic 143" descr="User outline">
            <a:extLst>
              <a:ext uri="{FF2B5EF4-FFF2-40B4-BE49-F238E27FC236}">
                <a16:creationId xmlns:a16="http://schemas.microsoft.com/office/drawing/2014/main" id="{9D4C648D-92B1-EDB7-F7B6-DE58B5EAA6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0293" y="4573823"/>
            <a:ext cx="382867" cy="382867"/>
          </a:xfrm>
          <a:prstGeom prst="rect">
            <a:avLst/>
          </a:prstGeom>
        </p:spPr>
      </p:pic>
      <p:pic>
        <p:nvPicPr>
          <p:cNvPr id="145" name="Graphic 144" descr="User outline">
            <a:extLst>
              <a:ext uri="{FF2B5EF4-FFF2-40B4-BE49-F238E27FC236}">
                <a16:creationId xmlns:a16="http://schemas.microsoft.com/office/drawing/2014/main" id="{E38AFC47-3C95-065F-E70F-368F96C80F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81962" y="4951328"/>
            <a:ext cx="382867" cy="382867"/>
          </a:xfrm>
          <a:prstGeom prst="rect">
            <a:avLst/>
          </a:prstGeom>
        </p:spPr>
      </p:pic>
      <p:pic>
        <p:nvPicPr>
          <p:cNvPr id="147" name="Graphic 146" descr="Database outline">
            <a:extLst>
              <a:ext uri="{FF2B5EF4-FFF2-40B4-BE49-F238E27FC236}">
                <a16:creationId xmlns:a16="http://schemas.microsoft.com/office/drawing/2014/main" id="{2B1750AA-6EE7-8C87-FD83-B7F0410DD2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6595" y="3853836"/>
            <a:ext cx="914400" cy="914400"/>
          </a:xfrm>
          <a:prstGeom prst="rect">
            <a:avLst/>
          </a:prstGeom>
        </p:spPr>
      </p:pic>
      <p:pic>
        <p:nvPicPr>
          <p:cNvPr id="148" name="Graphic 147" descr="Users outline">
            <a:extLst>
              <a:ext uri="{FF2B5EF4-FFF2-40B4-BE49-F238E27FC236}">
                <a16:creationId xmlns:a16="http://schemas.microsoft.com/office/drawing/2014/main" id="{305072DE-7FD4-DD19-5818-F909D0DF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6744" y="3853836"/>
            <a:ext cx="914400" cy="914400"/>
          </a:xfrm>
          <a:prstGeom prst="rect">
            <a:avLst/>
          </a:prstGeom>
        </p:spPr>
      </p:pic>
      <p:sp>
        <p:nvSpPr>
          <p:cNvPr id="149" name="Arrow: Right 148">
            <a:extLst>
              <a:ext uri="{FF2B5EF4-FFF2-40B4-BE49-F238E27FC236}">
                <a16:creationId xmlns:a16="http://schemas.microsoft.com/office/drawing/2014/main" id="{ABD1D3F0-78BA-9782-8A3B-94B891198698}"/>
              </a:ext>
            </a:extLst>
          </p:cNvPr>
          <p:cNvSpPr/>
          <p:nvPr/>
        </p:nvSpPr>
        <p:spPr>
          <a:xfrm rot="9900000">
            <a:off x="10051962" y="3843866"/>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Arrow: Right 149">
            <a:extLst>
              <a:ext uri="{FF2B5EF4-FFF2-40B4-BE49-F238E27FC236}">
                <a16:creationId xmlns:a16="http://schemas.microsoft.com/office/drawing/2014/main" id="{D806B0B7-4C4B-235B-6C49-3F7AC6181E5A}"/>
              </a:ext>
            </a:extLst>
          </p:cNvPr>
          <p:cNvSpPr/>
          <p:nvPr/>
        </p:nvSpPr>
        <p:spPr>
          <a:xfrm rot="10800000">
            <a:off x="10074927" y="4175111"/>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Arrow: Right 150">
            <a:extLst>
              <a:ext uri="{FF2B5EF4-FFF2-40B4-BE49-F238E27FC236}">
                <a16:creationId xmlns:a16="http://schemas.microsoft.com/office/drawing/2014/main" id="{A1EBA5AB-09BC-322F-71F1-C5D596741C80}"/>
              </a:ext>
            </a:extLst>
          </p:cNvPr>
          <p:cNvSpPr/>
          <p:nvPr/>
        </p:nvSpPr>
        <p:spPr>
          <a:xfrm rot="11700000">
            <a:off x="10060031" y="4517284"/>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Arrow: Right 151">
            <a:extLst>
              <a:ext uri="{FF2B5EF4-FFF2-40B4-BE49-F238E27FC236}">
                <a16:creationId xmlns:a16="http://schemas.microsoft.com/office/drawing/2014/main" id="{39CB904B-B362-E820-0185-59EABC224404}"/>
              </a:ext>
            </a:extLst>
          </p:cNvPr>
          <p:cNvSpPr/>
          <p:nvPr/>
        </p:nvSpPr>
        <p:spPr>
          <a:xfrm rot="12600000">
            <a:off x="9940764" y="4806537"/>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Graphic 153" descr="User outline">
            <a:extLst>
              <a:ext uri="{FF2B5EF4-FFF2-40B4-BE49-F238E27FC236}">
                <a16:creationId xmlns:a16="http://schemas.microsoft.com/office/drawing/2014/main" id="{733E4568-3CCF-E6A5-411E-A4F8EB21C4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13408" y="3201413"/>
            <a:ext cx="382867" cy="382867"/>
          </a:xfrm>
          <a:prstGeom prst="rect">
            <a:avLst/>
          </a:prstGeom>
        </p:spPr>
      </p:pic>
      <p:pic>
        <p:nvPicPr>
          <p:cNvPr id="155" name="Graphic 154" descr="User outline">
            <a:extLst>
              <a:ext uri="{FF2B5EF4-FFF2-40B4-BE49-F238E27FC236}">
                <a16:creationId xmlns:a16="http://schemas.microsoft.com/office/drawing/2014/main" id="{CD68F4DE-CAD7-2539-1D7A-E490A21F03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82731" y="3615022"/>
            <a:ext cx="382867" cy="382867"/>
          </a:xfrm>
          <a:prstGeom prst="rect">
            <a:avLst/>
          </a:prstGeom>
        </p:spPr>
      </p:pic>
      <p:pic>
        <p:nvPicPr>
          <p:cNvPr id="156" name="Graphic 155" descr="User outline">
            <a:extLst>
              <a:ext uri="{FF2B5EF4-FFF2-40B4-BE49-F238E27FC236}">
                <a16:creationId xmlns:a16="http://schemas.microsoft.com/office/drawing/2014/main" id="{CB3FDBFF-D421-7756-2259-351911ED7F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14352" y="4080324"/>
            <a:ext cx="382867" cy="382867"/>
          </a:xfrm>
          <a:prstGeom prst="rect">
            <a:avLst/>
          </a:prstGeom>
        </p:spPr>
      </p:pic>
      <p:pic>
        <p:nvPicPr>
          <p:cNvPr id="157" name="Graphic 156" descr="User outline">
            <a:extLst>
              <a:ext uri="{FF2B5EF4-FFF2-40B4-BE49-F238E27FC236}">
                <a16:creationId xmlns:a16="http://schemas.microsoft.com/office/drawing/2014/main" id="{1EAD5B2B-BEBE-DCFC-4377-2867C10A33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85981" y="4577571"/>
            <a:ext cx="382867" cy="382867"/>
          </a:xfrm>
          <a:prstGeom prst="rect">
            <a:avLst/>
          </a:prstGeom>
        </p:spPr>
      </p:pic>
      <p:pic>
        <p:nvPicPr>
          <p:cNvPr id="158" name="Graphic 157" descr="User outline">
            <a:extLst>
              <a:ext uri="{FF2B5EF4-FFF2-40B4-BE49-F238E27FC236}">
                <a16:creationId xmlns:a16="http://schemas.microsoft.com/office/drawing/2014/main" id="{88700D5C-5610-A041-3B03-CB608589E2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67650" y="4955076"/>
            <a:ext cx="382867" cy="382867"/>
          </a:xfrm>
          <a:prstGeom prst="rect">
            <a:avLst/>
          </a:prstGeom>
        </p:spPr>
      </p:pic>
      <p:sp>
        <p:nvSpPr>
          <p:cNvPr id="159" name="Arrow: Right 158">
            <a:extLst>
              <a:ext uri="{FF2B5EF4-FFF2-40B4-BE49-F238E27FC236}">
                <a16:creationId xmlns:a16="http://schemas.microsoft.com/office/drawing/2014/main" id="{229D25EA-0673-C7D3-0DF1-0E04A7F57F27}"/>
              </a:ext>
            </a:extLst>
          </p:cNvPr>
          <p:cNvSpPr/>
          <p:nvPr/>
        </p:nvSpPr>
        <p:spPr>
          <a:xfrm rot="10800000">
            <a:off x="8039624" y="4195069"/>
            <a:ext cx="72991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Arrow: Right 160">
            <a:extLst>
              <a:ext uri="{FF2B5EF4-FFF2-40B4-BE49-F238E27FC236}">
                <a16:creationId xmlns:a16="http://schemas.microsoft.com/office/drawing/2014/main" id="{F4B801EE-49A3-FAFF-37A7-81DB600EEF4D}"/>
              </a:ext>
            </a:extLst>
          </p:cNvPr>
          <p:cNvSpPr/>
          <p:nvPr/>
        </p:nvSpPr>
        <p:spPr>
          <a:xfrm>
            <a:off x="5264828" y="2489548"/>
            <a:ext cx="1693991" cy="263642"/>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501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11" grpId="0" animBg="1"/>
      <p:bldP spid="117" grpId="0" animBg="1"/>
      <p:bldP spid="118" grpId="0" animBg="1"/>
      <p:bldP spid="119" grpId="0" animBg="1"/>
      <p:bldP spid="121" grpId="0" animBg="1"/>
      <p:bldP spid="122" grpId="0" animBg="1"/>
      <p:bldP spid="149" grpId="0" animBg="1"/>
      <p:bldP spid="150" grpId="0" animBg="1"/>
      <p:bldP spid="151" grpId="0" animBg="1"/>
      <p:bldP spid="152" grpId="0" animBg="1"/>
      <p:bldP spid="1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48A99-102E-4714-E46D-D942D03CD35A}"/>
              </a:ext>
            </a:extLst>
          </p:cNvPr>
          <p:cNvSpPr>
            <a:spLocks noGrp="1"/>
          </p:cNvSpPr>
          <p:nvPr>
            <p:ph type="title"/>
          </p:nvPr>
        </p:nvSpPr>
        <p:spPr/>
        <p:txBody>
          <a:bodyPr/>
          <a:lstStyle/>
          <a:p>
            <a:r>
              <a:rPr lang="en-US" dirty="0"/>
              <a:t>Vision: Legacy</a:t>
            </a:r>
          </a:p>
        </p:txBody>
      </p:sp>
      <p:sp>
        <p:nvSpPr>
          <p:cNvPr id="3" name="Content Placeholder 2">
            <a:extLst>
              <a:ext uri="{FF2B5EF4-FFF2-40B4-BE49-F238E27FC236}">
                <a16:creationId xmlns:a16="http://schemas.microsoft.com/office/drawing/2014/main" id="{5AD175B7-822D-D453-24D4-F0D6FD67337B}"/>
              </a:ext>
            </a:extLst>
          </p:cNvPr>
          <p:cNvSpPr>
            <a:spLocks noGrp="1"/>
          </p:cNvSpPr>
          <p:nvPr>
            <p:ph idx="1"/>
          </p:nvPr>
        </p:nvSpPr>
        <p:spPr/>
        <p:txBody>
          <a:bodyPr/>
          <a:lstStyle/>
          <a:p>
            <a:r>
              <a:rPr lang="en-US" dirty="0"/>
              <a:t>Management actions based on best available science</a:t>
            </a:r>
          </a:p>
          <a:p>
            <a:r>
              <a:rPr lang="en-US" dirty="0"/>
              <a:t>Best available science depends on best available data</a:t>
            </a:r>
          </a:p>
          <a:p>
            <a:endParaRPr lang="en-US" dirty="0"/>
          </a:p>
        </p:txBody>
      </p:sp>
      <p:grpSp>
        <p:nvGrpSpPr>
          <p:cNvPr id="43" name="Group 42">
            <a:extLst>
              <a:ext uri="{FF2B5EF4-FFF2-40B4-BE49-F238E27FC236}">
                <a16:creationId xmlns:a16="http://schemas.microsoft.com/office/drawing/2014/main" id="{6171E6A6-91CF-85CA-9F90-F7A9F1E1E3BD}"/>
              </a:ext>
            </a:extLst>
          </p:cNvPr>
          <p:cNvGrpSpPr/>
          <p:nvPr/>
        </p:nvGrpSpPr>
        <p:grpSpPr>
          <a:xfrm>
            <a:off x="1780083" y="2964743"/>
            <a:ext cx="8920592" cy="3702646"/>
            <a:chOff x="2438991" y="2896065"/>
            <a:chExt cx="8920592" cy="3702646"/>
          </a:xfrm>
        </p:grpSpPr>
        <p:grpSp>
          <p:nvGrpSpPr>
            <p:cNvPr id="36" name="Group 35">
              <a:extLst>
                <a:ext uri="{FF2B5EF4-FFF2-40B4-BE49-F238E27FC236}">
                  <a16:creationId xmlns:a16="http://schemas.microsoft.com/office/drawing/2014/main" id="{E4A224B8-18ED-BD3B-2986-D025E1B39029}"/>
                </a:ext>
              </a:extLst>
            </p:cNvPr>
            <p:cNvGrpSpPr/>
            <p:nvPr/>
          </p:nvGrpSpPr>
          <p:grpSpPr>
            <a:xfrm>
              <a:off x="2438991" y="2896065"/>
              <a:ext cx="6588944" cy="3702646"/>
              <a:chOff x="1764419" y="2876814"/>
              <a:chExt cx="6588944" cy="3702646"/>
            </a:xfrm>
          </p:grpSpPr>
          <p:pic>
            <p:nvPicPr>
              <p:cNvPr id="7" name="Graphic 6" descr="Database outline">
                <a:extLst>
                  <a:ext uri="{FF2B5EF4-FFF2-40B4-BE49-F238E27FC236}">
                    <a16:creationId xmlns:a16="http://schemas.microsoft.com/office/drawing/2014/main" id="{E9E5AC8B-BA56-587D-5CF4-AE0C728AE7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4419" y="4005520"/>
                <a:ext cx="1660358" cy="1660358"/>
              </a:xfrm>
              <a:prstGeom prst="rect">
                <a:avLst/>
              </a:prstGeom>
            </p:spPr>
          </p:pic>
          <p:pic>
            <p:nvPicPr>
              <p:cNvPr id="14" name="Picture 13">
                <a:extLst>
                  <a:ext uri="{FF2B5EF4-FFF2-40B4-BE49-F238E27FC236}">
                    <a16:creationId xmlns:a16="http://schemas.microsoft.com/office/drawing/2014/main" id="{0532ECF3-AE30-CEA5-F2D5-A8FE185B4A90}"/>
                  </a:ext>
                </a:extLst>
              </p:cNvPr>
              <p:cNvPicPr>
                <a:picLocks noChangeAspect="1"/>
              </p:cNvPicPr>
              <p:nvPr/>
            </p:nvPicPr>
            <p:blipFill>
              <a:blip r:embed="rId5"/>
              <a:stretch>
                <a:fillRect/>
              </a:stretch>
            </p:blipFill>
            <p:spPr>
              <a:xfrm>
                <a:off x="4724735" y="4211670"/>
                <a:ext cx="1248057" cy="1248057"/>
              </a:xfrm>
              <a:prstGeom prst="rect">
                <a:avLst/>
              </a:prstGeom>
            </p:spPr>
          </p:pic>
          <p:pic>
            <p:nvPicPr>
              <p:cNvPr id="16" name="Picture 15">
                <a:extLst>
                  <a:ext uri="{FF2B5EF4-FFF2-40B4-BE49-F238E27FC236}">
                    <a16:creationId xmlns:a16="http://schemas.microsoft.com/office/drawing/2014/main" id="{117B1A46-1B9E-74B4-9DE2-117C2A5EC5D7}"/>
                  </a:ext>
                </a:extLst>
              </p:cNvPr>
              <p:cNvPicPr>
                <a:picLocks noChangeAspect="1"/>
              </p:cNvPicPr>
              <p:nvPr/>
            </p:nvPicPr>
            <p:blipFill>
              <a:blip r:embed="rId6"/>
              <a:stretch>
                <a:fillRect/>
              </a:stretch>
            </p:blipFill>
            <p:spPr>
              <a:xfrm>
                <a:off x="7053491" y="2876814"/>
                <a:ext cx="685800" cy="685800"/>
              </a:xfrm>
              <a:prstGeom prst="rect">
                <a:avLst/>
              </a:prstGeom>
            </p:spPr>
          </p:pic>
          <p:pic>
            <p:nvPicPr>
              <p:cNvPr id="20" name="Picture 19">
                <a:extLst>
                  <a:ext uri="{FF2B5EF4-FFF2-40B4-BE49-F238E27FC236}">
                    <a16:creationId xmlns:a16="http://schemas.microsoft.com/office/drawing/2014/main" id="{5AE0C273-D344-978E-A658-44FF870D78D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372788" y="3684806"/>
                <a:ext cx="685800" cy="685800"/>
              </a:xfrm>
              <a:prstGeom prst="rect">
                <a:avLst/>
              </a:prstGeom>
            </p:spPr>
          </p:pic>
          <p:pic>
            <p:nvPicPr>
              <p:cNvPr id="22" name="Picture 21">
                <a:extLst>
                  <a:ext uri="{FF2B5EF4-FFF2-40B4-BE49-F238E27FC236}">
                    <a16:creationId xmlns:a16="http://schemas.microsoft.com/office/drawing/2014/main" id="{8D2C597A-4AF2-35E8-27A0-A2D69DF8DC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67563" y="4495833"/>
                <a:ext cx="685800" cy="679730"/>
              </a:xfrm>
              <a:prstGeom prst="rect">
                <a:avLst/>
              </a:prstGeom>
            </p:spPr>
          </p:pic>
          <p:pic>
            <p:nvPicPr>
              <p:cNvPr id="25" name="Picture 24">
                <a:extLst>
                  <a:ext uri="{FF2B5EF4-FFF2-40B4-BE49-F238E27FC236}">
                    <a16:creationId xmlns:a16="http://schemas.microsoft.com/office/drawing/2014/main" id="{82E7D8D5-F2CD-2F36-C6B0-CA65A4091813}"/>
                  </a:ext>
                </a:extLst>
              </p:cNvPr>
              <p:cNvPicPr>
                <a:picLocks noChangeAspect="1"/>
              </p:cNvPicPr>
              <p:nvPr/>
            </p:nvPicPr>
            <p:blipFill>
              <a:blip r:embed="rId5"/>
              <a:stretch>
                <a:fillRect/>
              </a:stretch>
            </p:blipFill>
            <p:spPr>
              <a:xfrm>
                <a:off x="7372788" y="5247803"/>
                <a:ext cx="685800" cy="685800"/>
              </a:xfrm>
              <a:prstGeom prst="rect">
                <a:avLst/>
              </a:prstGeom>
            </p:spPr>
          </p:pic>
          <p:pic>
            <p:nvPicPr>
              <p:cNvPr id="26" name="Graphic 25" descr="Database outline">
                <a:extLst>
                  <a:ext uri="{FF2B5EF4-FFF2-40B4-BE49-F238E27FC236}">
                    <a16:creationId xmlns:a16="http://schemas.microsoft.com/office/drawing/2014/main" id="{97BF84F9-49B6-00C2-8DA6-3440026253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3491" y="5893660"/>
                <a:ext cx="685800" cy="685800"/>
              </a:xfrm>
              <a:prstGeom prst="rect">
                <a:avLst/>
              </a:prstGeom>
            </p:spPr>
          </p:pic>
          <p:sp>
            <p:nvSpPr>
              <p:cNvPr id="28" name="Arrow: Right 27">
                <a:extLst>
                  <a:ext uri="{FF2B5EF4-FFF2-40B4-BE49-F238E27FC236}">
                    <a16:creationId xmlns:a16="http://schemas.microsoft.com/office/drawing/2014/main" id="{45691FD3-BB1D-3D85-5E35-EDF2A4DFAB63}"/>
                  </a:ext>
                </a:extLst>
              </p:cNvPr>
              <p:cNvSpPr/>
              <p:nvPr/>
            </p:nvSpPr>
            <p:spPr>
              <a:xfrm>
                <a:off x="3721987" y="4703877"/>
                <a:ext cx="827791" cy="263642"/>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9" name="Arrow: Right 28">
                <a:extLst>
                  <a:ext uri="{FF2B5EF4-FFF2-40B4-BE49-F238E27FC236}">
                    <a16:creationId xmlns:a16="http://schemas.microsoft.com/office/drawing/2014/main" id="{F73F9132-9551-0454-E3A1-D9811FDF706F}"/>
                  </a:ext>
                </a:extLst>
              </p:cNvPr>
              <p:cNvSpPr/>
              <p:nvPr/>
            </p:nvSpPr>
            <p:spPr>
              <a:xfrm>
                <a:off x="6275732" y="4703877"/>
                <a:ext cx="1138282"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CD99109A-1581-F8AC-B84A-1A2CE210327D}"/>
                  </a:ext>
                </a:extLst>
              </p:cNvPr>
              <p:cNvSpPr/>
              <p:nvPr/>
            </p:nvSpPr>
            <p:spPr>
              <a:xfrm rot="20475264">
                <a:off x="6198010" y="4286247"/>
                <a:ext cx="1165406"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9AC2C152-2918-AB79-5F98-CD991C13223E}"/>
                  </a:ext>
                </a:extLst>
              </p:cNvPr>
              <p:cNvSpPr/>
              <p:nvPr/>
            </p:nvSpPr>
            <p:spPr>
              <a:xfrm rot="19168971">
                <a:off x="5993742" y="3868872"/>
                <a:ext cx="1148564"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17557319-1AB2-EB3F-22A9-F9F10D4635DE}"/>
                  </a:ext>
                </a:extLst>
              </p:cNvPr>
              <p:cNvSpPr/>
              <p:nvPr/>
            </p:nvSpPr>
            <p:spPr>
              <a:xfrm rot="1086180">
                <a:off x="6197111" y="5150785"/>
                <a:ext cx="1174880"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E0DB2CC2-217C-63E2-402C-24F6F33FAA90}"/>
                  </a:ext>
                </a:extLst>
              </p:cNvPr>
              <p:cNvSpPr/>
              <p:nvPr/>
            </p:nvSpPr>
            <p:spPr>
              <a:xfrm rot="2218014">
                <a:off x="6008889" y="5549100"/>
                <a:ext cx="1152144" cy="2636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C7CB7DA1-3E3F-8849-943A-F3937226583C}"/>
                </a:ext>
              </a:extLst>
            </p:cNvPr>
            <p:cNvSpPr txBox="1"/>
            <p:nvPr/>
          </p:nvSpPr>
          <p:spPr>
            <a:xfrm>
              <a:off x="8685035" y="2969277"/>
              <a:ext cx="1908151" cy="369332"/>
            </a:xfrm>
            <a:prstGeom prst="rect">
              <a:avLst/>
            </a:prstGeom>
            <a:noFill/>
          </p:spPr>
          <p:txBody>
            <a:bodyPr wrap="none" rtlCol="0">
              <a:spAutoFit/>
            </a:bodyPr>
            <a:lstStyle/>
            <a:p>
              <a:r>
                <a:rPr lang="en-US" dirty="0"/>
                <a:t>Supplementation</a:t>
              </a:r>
            </a:p>
          </p:txBody>
        </p:sp>
        <p:sp>
          <p:nvSpPr>
            <p:cNvPr id="39" name="TextBox 38">
              <a:extLst>
                <a:ext uri="{FF2B5EF4-FFF2-40B4-BE49-F238E27FC236}">
                  <a16:creationId xmlns:a16="http://schemas.microsoft.com/office/drawing/2014/main" id="{BBFD123D-91A6-FEC0-4FCF-F5BE4828989E}"/>
                </a:ext>
              </a:extLst>
            </p:cNvPr>
            <p:cNvSpPr txBox="1"/>
            <p:nvPr/>
          </p:nvSpPr>
          <p:spPr>
            <a:xfrm>
              <a:off x="8955358" y="3816628"/>
              <a:ext cx="961995" cy="369332"/>
            </a:xfrm>
            <a:prstGeom prst="rect">
              <a:avLst/>
            </a:prstGeom>
            <a:noFill/>
          </p:spPr>
          <p:txBody>
            <a:bodyPr wrap="none" rtlCol="0">
              <a:spAutoFit/>
            </a:bodyPr>
            <a:lstStyle/>
            <a:p>
              <a:r>
                <a:rPr lang="en-US" dirty="0"/>
                <a:t>Harvest</a:t>
              </a:r>
            </a:p>
          </p:txBody>
        </p:sp>
        <p:sp>
          <p:nvSpPr>
            <p:cNvPr id="40" name="TextBox 39">
              <a:extLst>
                <a:ext uri="{FF2B5EF4-FFF2-40B4-BE49-F238E27FC236}">
                  <a16:creationId xmlns:a16="http://schemas.microsoft.com/office/drawing/2014/main" id="{A58ECE26-788D-4D57-AE93-5527E1AAAA49}"/>
                </a:ext>
              </a:extLst>
            </p:cNvPr>
            <p:cNvSpPr txBox="1"/>
            <p:nvPr/>
          </p:nvSpPr>
          <p:spPr>
            <a:xfrm>
              <a:off x="9228872" y="4663979"/>
              <a:ext cx="2130711" cy="369332"/>
            </a:xfrm>
            <a:prstGeom prst="rect">
              <a:avLst/>
            </a:prstGeom>
            <a:noFill/>
          </p:spPr>
          <p:txBody>
            <a:bodyPr wrap="none" rtlCol="0">
              <a:spAutoFit/>
            </a:bodyPr>
            <a:lstStyle/>
            <a:p>
              <a:r>
                <a:rPr lang="en-US" dirty="0"/>
                <a:t>Water Management</a:t>
              </a:r>
            </a:p>
          </p:txBody>
        </p:sp>
        <p:sp>
          <p:nvSpPr>
            <p:cNvPr id="41" name="TextBox 40">
              <a:extLst>
                <a:ext uri="{FF2B5EF4-FFF2-40B4-BE49-F238E27FC236}">
                  <a16:creationId xmlns:a16="http://schemas.microsoft.com/office/drawing/2014/main" id="{A2BB383C-2257-722A-D77F-AE71CB985D24}"/>
                </a:ext>
              </a:extLst>
            </p:cNvPr>
            <p:cNvSpPr txBox="1"/>
            <p:nvPr/>
          </p:nvSpPr>
          <p:spPr>
            <a:xfrm>
              <a:off x="8704912" y="5397308"/>
              <a:ext cx="1999265" cy="369332"/>
            </a:xfrm>
            <a:prstGeom prst="rect">
              <a:avLst/>
            </a:prstGeom>
            <a:noFill/>
          </p:spPr>
          <p:txBody>
            <a:bodyPr wrap="none" rtlCol="0">
              <a:spAutoFit/>
            </a:bodyPr>
            <a:lstStyle/>
            <a:p>
              <a:r>
                <a:rPr lang="en-US" dirty="0"/>
                <a:t>Additional Studies</a:t>
              </a:r>
            </a:p>
          </p:txBody>
        </p:sp>
        <p:sp>
          <p:nvSpPr>
            <p:cNvPr id="42" name="TextBox 41">
              <a:extLst>
                <a:ext uri="{FF2B5EF4-FFF2-40B4-BE49-F238E27FC236}">
                  <a16:creationId xmlns:a16="http://schemas.microsoft.com/office/drawing/2014/main" id="{12659641-524E-37F2-D8BB-E1E01D3A011A}"/>
                </a:ext>
              </a:extLst>
            </p:cNvPr>
            <p:cNvSpPr txBox="1"/>
            <p:nvPr/>
          </p:nvSpPr>
          <p:spPr>
            <a:xfrm>
              <a:off x="8422304" y="6186623"/>
              <a:ext cx="2180405" cy="369332"/>
            </a:xfrm>
            <a:prstGeom prst="rect">
              <a:avLst/>
            </a:prstGeom>
            <a:noFill/>
          </p:spPr>
          <p:txBody>
            <a:bodyPr wrap="none" rtlCol="0">
              <a:spAutoFit/>
            </a:bodyPr>
            <a:lstStyle/>
            <a:p>
              <a:r>
                <a:rPr lang="en-US" dirty="0"/>
                <a:t>Additional Sampling</a:t>
              </a:r>
            </a:p>
          </p:txBody>
        </p:sp>
      </p:grpSp>
    </p:spTree>
    <p:extLst>
      <p:ext uri="{BB962C8B-B14F-4D97-AF65-F5344CB8AC3E}">
        <p14:creationId xmlns:p14="http://schemas.microsoft.com/office/powerpoint/2010/main" val="1772806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2F74-FF99-CC4D-9240-71147C3680B4}"/>
              </a:ext>
            </a:extLst>
          </p:cNvPr>
          <p:cNvSpPr>
            <a:spLocks noGrp="1"/>
          </p:cNvSpPr>
          <p:nvPr>
            <p:ph type="title"/>
          </p:nvPr>
        </p:nvSpPr>
        <p:spPr/>
        <p:txBody>
          <a:bodyPr/>
          <a:lstStyle/>
          <a:p>
            <a:r>
              <a:rPr lang="en-US" dirty="0"/>
              <a:t>Vision: Legacy</a:t>
            </a:r>
          </a:p>
        </p:txBody>
      </p:sp>
      <p:pic>
        <p:nvPicPr>
          <p:cNvPr id="4" name="Content Placeholder 3" descr="Diagram&#10;&#10;Description automatically generated">
            <a:extLst>
              <a:ext uri="{FF2B5EF4-FFF2-40B4-BE49-F238E27FC236}">
                <a16:creationId xmlns:a16="http://schemas.microsoft.com/office/drawing/2014/main" id="{71AA3983-667B-5914-8380-E16191A53F64}"/>
              </a:ext>
            </a:extLst>
          </p:cNvPr>
          <p:cNvPicPr>
            <a:picLocks noChangeAspect="1"/>
          </p:cNvPicPr>
          <p:nvPr/>
        </p:nvPicPr>
        <p:blipFill>
          <a:blip r:embed="rId3"/>
          <a:stretch>
            <a:fillRect/>
          </a:stretch>
        </p:blipFill>
        <p:spPr>
          <a:xfrm>
            <a:off x="3042221" y="1620089"/>
            <a:ext cx="6345448" cy="4627883"/>
          </a:xfrm>
          <a:prstGeom prst="rect">
            <a:avLst/>
          </a:prstGeom>
        </p:spPr>
      </p:pic>
      <p:sp>
        <p:nvSpPr>
          <p:cNvPr id="6" name="TextBox 5">
            <a:extLst>
              <a:ext uri="{FF2B5EF4-FFF2-40B4-BE49-F238E27FC236}">
                <a16:creationId xmlns:a16="http://schemas.microsoft.com/office/drawing/2014/main" id="{53A9647B-E320-BB2C-CBA2-F623AD0602EF}"/>
              </a:ext>
            </a:extLst>
          </p:cNvPr>
          <p:cNvSpPr txBox="1"/>
          <p:nvPr/>
        </p:nvSpPr>
        <p:spPr>
          <a:xfrm>
            <a:off x="6096000" y="6247972"/>
            <a:ext cx="3666901" cy="369332"/>
          </a:xfrm>
          <a:prstGeom prst="rect">
            <a:avLst/>
          </a:prstGeom>
          <a:noFill/>
        </p:spPr>
        <p:txBody>
          <a:bodyPr wrap="none" rtlCol="0">
            <a:spAutoFit/>
          </a:bodyPr>
          <a:lstStyle/>
          <a:p>
            <a:r>
              <a:rPr lang="en-US" dirty="0"/>
              <a:t>Adapted from Michener et al., 1987</a:t>
            </a:r>
          </a:p>
        </p:txBody>
      </p:sp>
      <p:sp>
        <p:nvSpPr>
          <p:cNvPr id="3" name="Rectangle 2">
            <a:extLst>
              <a:ext uri="{FF2B5EF4-FFF2-40B4-BE49-F238E27FC236}">
                <a16:creationId xmlns:a16="http://schemas.microsoft.com/office/drawing/2014/main" id="{5BA5CE2F-4524-83BA-69DC-D07958A73EFA}"/>
              </a:ext>
            </a:extLst>
          </p:cNvPr>
          <p:cNvSpPr/>
          <p:nvPr/>
        </p:nvSpPr>
        <p:spPr>
          <a:xfrm>
            <a:off x="7496757" y="4762500"/>
            <a:ext cx="1438275" cy="619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1319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40446</TotalTime>
  <Words>2559</Words>
  <Application>Microsoft Office PowerPoint</Application>
  <PresentationFormat>Widescreen</PresentationFormat>
  <Paragraphs>731</Paragraphs>
  <Slides>45</Slides>
  <Notes>16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Aptos</vt:lpstr>
      <vt:lpstr>Aptos Display</vt:lpstr>
      <vt:lpstr>Aptos Narrow</vt:lpstr>
      <vt:lpstr>Arial</vt:lpstr>
      <vt:lpstr>Office Theme</vt:lpstr>
      <vt:lpstr>Our Data Legacy: Metadata and Data Publication Best Practices</vt:lpstr>
      <vt:lpstr>What to Expect in This Course</vt:lpstr>
      <vt:lpstr>More to Come!</vt:lpstr>
      <vt:lpstr>Table of Contents</vt:lpstr>
      <vt:lpstr>Vision</vt:lpstr>
      <vt:lpstr>Vision: Useful Data</vt:lpstr>
      <vt:lpstr>Vision: Data Stewards</vt:lpstr>
      <vt:lpstr>Vision: Legacy</vt:lpstr>
      <vt:lpstr>Vision: Legacy</vt:lpstr>
      <vt:lpstr>Fighting Information Loss</vt:lpstr>
      <vt:lpstr>How comfortable are you with the concept of metadata?</vt:lpstr>
      <vt:lpstr>Metadata fundamentals</vt:lpstr>
      <vt:lpstr>How Useful can Metadata be: Only Data</vt:lpstr>
      <vt:lpstr>How Useful can Metadata be: Column Names</vt:lpstr>
      <vt:lpstr>How Useful can Metadata be: Keys</vt:lpstr>
      <vt:lpstr>How Useful can Metadata be: Notes</vt:lpstr>
      <vt:lpstr>What dataset is this?</vt:lpstr>
      <vt:lpstr>How Useful can Metadata be: Notes</vt:lpstr>
      <vt:lpstr>Why metadata matters</vt:lpstr>
      <vt:lpstr>How important do you think comprehensive metadata documentation is for IEP datasets?</vt:lpstr>
      <vt:lpstr>IEP Datasets</vt:lpstr>
      <vt:lpstr>Importance of Historical Metadata</vt:lpstr>
      <vt:lpstr>Where do we Start: Metadata Standards</vt:lpstr>
      <vt:lpstr>Metadata Standards: EML</vt:lpstr>
      <vt:lpstr>EML Example</vt:lpstr>
      <vt:lpstr>Metadata Standards: Adopting EML </vt:lpstr>
      <vt:lpstr>PowerPoint Presentation</vt:lpstr>
      <vt:lpstr>PowerPoint Presentation</vt:lpstr>
      <vt:lpstr>EMLassemblyline</vt:lpstr>
      <vt:lpstr>Template guides</vt:lpstr>
      <vt:lpstr>Which tool can you see yourself using to document rich metadata?</vt:lpstr>
      <vt:lpstr>Data Publication: Goal</vt:lpstr>
      <vt:lpstr>Data Publication: Benefits</vt:lpstr>
      <vt:lpstr>Where do we start: FAIR </vt:lpstr>
      <vt:lpstr>FAIR: Summary</vt:lpstr>
      <vt:lpstr>FAIR: EDI Repository</vt:lpstr>
      <vt:lpstr>FAIR and EML: Great Initial Steps</vt:lpstr>
      <vt:lpstr>Data Publication Working Group</vt:lpstr>
      <vt:lpstr>DUGW and DPWG Products</vt:lpstr>
      <vt:lpstr>Data Publication Working Group</vt:lpstr>
      <vt:lpstr>Which data repositories do you prefer to use for data publication?</vt:lpstr>
      <vt:lpstr>A Barrier to Consider: Culture</vt:lpstr>
      <vt:lpstr>Why should we care?</vt:lpstr>
      <vt:lpstr>Why should we care?</vt:lpstr>
      <vt:lpstr>How can we start?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Bytes to Legacy: Mastering Metadata and Publication for Lasting Impact</dc:title>
  <dc:creator>Nguyen, Trinh@Wildlife</dc:creator>
  <cp:lastModifiedBy>Nguyen, Trinh@Wildlife</cp:lastModifiedBy>
  <cp:revision>33</cp:revision>
  <dcterms:created xsi:type="dcterms:W3CDTF">2024-01-18T17:29:11Z</dcterms:created>
  <dcterms:modified xsi:type="dcterms:W3CDTF">2024-04-17T23:33:09Z</dcterms:modified>
</cp:coreProperties>
</file>